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42"/>
  </p:notesMasterIdLst>
  <p:sldIdLst>
    <p:sldId id="256" r:id="rId2"/>
    <p:sldId id="273" r:id="rId3"/>
    <p:sldId id="274" r:id="rId4"/>
    <p:sldId id="320" r:id="rId5"/>
    <p:sldId id="321" r:id="rId6"/>
    <p:sldId id="278" r:id="rId7"/>
    <p:sldId id="281" r:id="rId8"/>
    <p:sldId id="310" r:id="rId9"/>
    <p:sldId id="284" r:id="rId10"/>
    <p:sldId id="285" r:id="rId11"/>
    <p:sldId id="322" r:id="rId12"/>
    <p:sldId id="286" r:id="rId13"/>
    <p:sldId id="267" r:id="rId14"/>
    <p:sldId id="287" r:id="rId15"/>
    <p:sldId id="319" r:id="rId16"/>
    <p:sldId id="289" r:id="rId17"/>
    <p:sldId id="291" r:id="rId18"/>
    <p:sldId id="323" r:id="rId19"/>
    <p:sldId id="293" r:id="rId20"/>
    <p:sldId id="324" r:id="rId21"/>
    <p:sldId id="325" r:id="rId22"/>
    <p:sldId id="295" r:id="rId23"/>
    <p:sldId id="326" r:id="rId24"/>
    <p:sldId id="294" r:id="rId25"/>
    <p:sldId id="312" r:id="rId26"/>
    <p:sldId id="260" r:id="rId27"/>
    <p:sldId id="261" r:id="rId28"/>
    <p:sldId id="262" r:id="rId29"/>
    <p:sldId id="315" r:id="rId30"/>
    <p:sldId id="313" r:id="rId31"/>
    <p:sldId id="268" r:id="rId32"/>
    <p:sldId id="299" r:id="rId33"/>
    <p:sldId id="300" r:id="rId34"/>
    <p:sldId id="301" r:id="rId35"/>
    <p:sldId id="298" r:id="rId36"/>
    <p:sldId id="329" r:id="rId37"/>
    <p:sldId id="327" r:id="rId38"/>
    <p:sldId id="303" r:id="rId39"/>
    <p:sldId id="308" r:id="rId40"/>
    <p:sldId id="328" r:id="rId4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5" d="100"/>
          <a:sy n="125" d="100"/>
        </p:scale>
        <p:origin x="-112" y="-9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9774"/>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9D24BD8-7A91-8E43-9C49-33805DA52089}" type="slidenum">
              <a:rPr lang="en-US"/>
              <a:pPr>
                <a:defRPr/>
              </a:pPr>
              <a:t>‹#›</a:t>
            </a:fld>
            <a:endParaRPr lang="en-US"/>
          </a:p>
        </p:txBody>
      </p:sp>
    </p:spTree>
    <p:extLst>
      <p:ext uri="{BB962C8B-B14F-4D97-AF65-F5344CB8AC3E}">
        <p14:creationId xmlns:p14="http://schemas.microsoft.com/office/powerpoint/2010/main" val="38208417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6FC947C6-9719-594F-A07F-B7B7F2803617}" type="slidenum">
              <a:rPr lang="en-US" sz="1200"/>
              <a:pPr/>
              <a:t>1</a:t>
            </a:fld>
            <a:endParaRPr lang="en-US" sz="1200"/>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B5B79508-A91B-B64A-9C36-D8F1C179E017}" type="slidenum">
              <a:rPr lang="en-US" sz="1200"/>
              <a:pPr/>
              <a:t>10</a:t>
            </a:fld>
            <a:endParaRPr lang="en-US" sz="1200"/>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p>
        </p:txBody>
      </p:sp>
      <p:sp>
        <p:nvSpPr>
          <p:cNvPr id="3584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E3E523AD-73FA-BE49-8CAC-BFFE567C8556}" type="slidenum">
              <a:rPr lang="en-US" sz="1200"/>
              <a:pPr/>
              <a:t>11</a:t>
            </a:fld>
            <a:endParaRPr 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D833DFB9-69F8-2343-8C8B-F17DC75AA67A}" type="slidenum">
              <a:rPr lang="en-US" sz="1200"/>
              <a:pPr/>
              <a:t>12</a:t>
            </a:fld>
            <a:endParaRPr lang="en-US" sz="1200"/>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3657F82C-D469-B849-96DE-677E05311CDC}" type="slidenum">
              <a:rPr lang="en-US" sz="1200"/>
              <a:pPr/>
              <a:t>13</a:t>
            </a:fld>
            <a:endParaRPr lang="en-US" sz="1200"/>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CE95319A-CBFA-EE43-B51C-975F358F7FF1}" type="slidenum">
              <a:rPr lang="en-US" sz="1200"/>
              <a:pPr/>
              <a:t>14</a:t>
            </a:fld>
            <a:endParaRPr lang="en-US" sz="120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6388DA13-BCB6-9F48-9CA0-D2AC6172FD75}" type="slidenum">
              <a:rPr lang="en-US" sz="1200"/>
              <a:pPr/>
              <a:t>15</a:t>
            </a:fld>
            <a:endParaRPr lang="en-US" sz="1200"/>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28846623-6B9E-D84C-9EE1-864DA69C0D32}" type="slidenum">
              <a:rPr lang="en-US" sz="1200"/>
              <a:pPr/>
              <a:t>16</a:t>
            </a:fld>
            <a:endParaRPr lang="en-US" sz="120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F95D4861-4D1D-2C4B-955E-8AD634767791}" type="slidenum">
              <a:rPr lang="en-US" sz="1200"/>
              <a:pPr/>
              <a:t>17</a:t>
            </a:fld>
            <a:endParaRPr lang="en-US" sz="1200"/>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a:ln/>
        </p:spPr>
      </p:sp>
      <p:sp>
        <p:nvSpPr>
          <p:cNvPr id="5017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p>
        </p:txBody>
      </p:sp>
      <p:sp>
        <p:nvSpPr>
          <p:cNvPr id="5017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E713B9B8-BC01-0A4A-9C86-8CAB8F238FD9}" type="slidenum">
              <a:rPr lang="en-US" sz="1200"/>
              <a:pPr/>
              <a:t>18</a:t>
            </a:fld>
            <a:endParaRPr 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41C210F5-A117-A845-BA96-9BF929B04394}" type="slidenum">
              <a:rPr lang="en-US" sz="1200"/>
              <a:pPr/>
              <a:t>19</a:t>
            </a:fld>
            <a:endParaRPr lang="en-US" sz="120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3493E04E-0249-BC46-9469-E3BB3500E18B}" type="slidenum">
              <a:rPr lang="en-US" sz="1200"/>
              <a:pPr/>
              <a:t>2</a:t>
            </a:fld>
            <a:endParaRPr lang="en-US" sz="120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a:ln/>
        </p:spPr>
      </p:sp>
      <p:sp>
        <p:nvSpPr>
          <p:cNvPr id="5427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p>
        </p:txBody>
      </p:sp>
      <p:sp>
        <p:nvSpPr>
          <p:cNvPr id="5427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189E4D47-2F29-2E4B-BB56-9971B38A9413}" type="slidenum">
              <a:rPr lang="en-US" sz="1200"/>
              <a:pPr/>
              <a:t>20</a:t>
            </a:fld>
            <a:endParaRPr 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noTextEdit="1"/>
          </p:cNvSpPr>
          <p:nvPr>
            <p:ph type="sldImg"/>
          </p:nvPr>
        </p:nvSpPr>
        <p:spPr>
          <a:ln/>
        </p:spPr>
      </p:sp>
      <p:sp>
        <p:nvSpPr>
          <p:cNvPr id="5632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p>
        </p:txBody>
      </p:sp>
      <p:sp>
        <p:nvSpPr>
          <p:cNvPr id="5632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AEBD04C9-2927-9448-869D-9DE5E1EF3DBC}" type="slidenum">
              <a:rPr lang="en-US" sz="1200"/>
              <a:pPr/>
              <a:t>21</a:t>
            </a:fld>
            <a:endParaRPr 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4037C8C6-8E7D-0C40-8C2B-01E3301DEA42}" type="slidenum">
              <a:rPr lang="en-US" sz="1200"/>
              <a:pPr/>
              <a:t>22</a:t>
            </a:fld>
            <a:endParaRPr lang="en-US" sz="1200"/>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a:ln/>
        </p:spPr>
      </p:sp>
      <p:sp>
        <p:nvSpPr>
          <p:cNvPr id="6041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p>
        </p:txBody>
      </p:sp>
      <p:sp>
        <p:nvSpPr>
          <p:cNvPr id="6041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96C7247C-61E2-F04E-B059-7925A183415F}" type="slidenum">
              <a:rPr lang="en-US" sz="1200"/>
              <a:pPr/>
              <a:t>23</a:t>
            </a:fld>
            <a:endParaRPr lang="en-US"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4360E94E-46AB-B749-AB91-8D57830F2485}" type="slidenum">
              <a:rPr lang="en-US" sz="1200"/>
              <a:pPr/>
              <a:t>24</a:t>
            </a:fld>
            <a:endParaRPr lang="en-US" sz="1200"/>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1561AC0A-E5B7-804D-8CB7-7D345BAD8C72}" type="slidenum">
              <a:rPr lang="en-US" sz="1200"/>
              <a:pPr/>
              <a:t>25</a:t>
            </a:fld>
            <a:endParaRPr lang="en-US" sz="1200"/>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2ECDD62-4C84-E446-9EFC-AEC580F10629}" type="slidenum">
              <a:rPr lang="en-US" sz="1200"/>
              <a:pPr/>
              <a:t>26</a:t>
            </a:fld>
            <a:endParaRPr lang="en-US" sz="1200"/>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69A25669-E73C-D342-808F-591A6A5C57F4}" type="slidenum">
              <a:rPr lang="en-US" sz="1200"/>
              <a:pPr/>
              <a:t>27</a:t>
            </a:fld>
            <a:endParaRPr lang="en-US" sz="1200"/>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233958A2-063E-9540-A7AB-B3FA32917CF9}" type="slidenum">
              <a:rPr lang="en-US" sz="1200"/>
              <a:pPr/>
              <a:t>28</a:t>
            </a:fld>
            <a:endParaRPr lang="en-US" sz="1200"/>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DA6CC2A9-1609-6040-B5CF-1E303221B6BB}" type="slidenum">
              <a:rPr lang="en-US" sz="1200"/>
              <a:pPr/>
              <a:t>29</a:t>
            </a:fld>
            <a:endParaRPr lang="en-US" sz="1200"/>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2D962F0C-FD5C-BB43-A49A-BE86F748A24E}" type="slidenum">
              <a:rPr lang="en-US" sz="1200"/>
              <a:pPr/>
              <a:t>3</a:t>
            </a:fld>
            <a:endParaRPr lang="en-US" sz="120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869BFCA6-EADB-CD4F-AF9C-5A34657E6C7B}" type="slidenum">
              <a:rPr lang="en-US" sz="1200"/>
              <a:pPr/>
              <a:t>30</a:t>
            </a:fld>
            <a:endParaRPr lang="en-US" sz="1200"/>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61AF5F9A-0A9E-7149-BBAC-E3C54794D39F}" type="slidenum">
              <a:rPr lang="en-US" sz="1200"/>
              <a:pPr/>
              <a:t>31</a:t>
            </a:fld>
            <a:endParaRPr lang="en-US" sz="1200"/>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8D802CF5-2853-2245-A44E-527730582DB7}" type="slidenum">
              <a:rPr lang="en-US" sz="1200"/>
              <a:pPr/>
              <a:t>32</a:t>
            </a:fld>
            <a:endParaRPr lang="en-US" sz="1200"/>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B58DAE4A-51AE-894F-BFBC-C93C20E88F5E}" type="slidenum">
              <a:rPr lang="en-US" sz="1200"/>
              <a:pPr/>
              <a:t>33</a:t>
            </a:fld>
            <a:endParaRPr lang="en-US" sz="1200"/>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2E1E60F5-7749-324C-8813-176680DFC6A3}" type="slidenum">
              <a:rPr lang="en-US" sz="1200"/>
              <a:pPr/>
              <a:t>34</a:t>
            </a:fld>
            <a:endParaRPr lang="en-US" sz="1200"/>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D5BF725A-72B2-DD40-9BB6-D45DE5C3F815}" type="slidenum">
              <a:rPr lang="en-US" sz="1200"/>
              <a:pPr/>
              <a:t>35</a:t>
            </a:fld>
            <a:endParaRPr lang="en-US" sz="1200"/>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Image Placeholder 1"/>
          <p:cNvSpPr>
            <a:spLocks noGrp="1" noRot="1" noChangeAspect="1" noTextEdit="1"/>
          </p:cNvSpPr>
          <p:nvPr>
            <p:ph type="sldImg"/>
          </p:nvPr>
        </p:nvSpPr>
        <p:spPr>
          <a:ln/>
        </p:spPr>
      </p:sp>
      <p:sp>
        <p:nvSpPr>
          <p:cNvPr id="8704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p>
        </p:txBody>
      </p:sp>
      <p:sp>
        <p:nvSpPr>
          <p:cNvPr id="8704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FB180D64-635B-9647-895D-CEB934FB4E9A}" type="slidenum">
              <a:rPr lang="en-US" sz="1200"/>
              <a:pPr/>
              <a:t>36</a:t>
            </a:fld>
            <a:endParaRPr lang="en-US" sz="120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noTextEdit="1"/>
          </p:cNvSpPr>
          <p:nvPr>
            <p:ph type="sldImg"/>
          </p:nvPr>
        </p:nvSpPr>
        <p:spPr>
          <a:ln/>
        </p:spPr>
      </p:sp>
      <p:sp>
        <p:nvSpPr>
          <p:cNvPr id="8909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p>
        </p:txBody>
      </p:sp>
      <p:sp>
        <p:nvSpPr>
          <p:cNvPr id="8909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1FF7A880-98A5-2742-90FF-2C0AF9DDF165}" type="slidenum">
              <a:rPr lang="en-US" sz="1200"/>
              <a:pPr/>
              <a:t>37</a:t>
            </a:fld>
            <a:endParaRPr lang="en-US" sz="120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1817FE1B-08E4-1D4D-A658-87294605A560}" type="slidenum">
              <a:rPr lang="en-US" sz="1200"/>
              <a:pPr/>
              <a:t>38</a:t>
            </a:fld>
            <a:endParaRPr lang="en-US" sz="1200"/>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6CF9ED8F-D608-0A44-9587-3E6B401152C7}" type="slidenum">
              <a:rPr lang="en-US" sz="1200"/>
              <a:pPr/>
              <a:t>39</a:t>
            </a:fld>
            <a:endParaRPr lang="en-US" sz="1200"/>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a:ln/>
        </p:spPr>
      </p:sp>
      <p:sp>
        <p:nvSpPr>
          <p:cNvPr id="2150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p>
        </p:txBody>
      </p:sp>
      <p:sp>
        <p:nvSpPr>
          <p:cNvPr id="2150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36975360-5385-294D-AAE7-A0B2B68AB2A9}" type="slidenum">
              <a:rPr lang="en-US" sz="1200"/>
              <a:pPr/>
              <a:t>4</a:t>
            </a:fld>
            <a:endParaRPr lang="en-US" sz="120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Slide Image Placeholder 1"/>
          <p:cNvSpPr>
            <a:spLocks noGrp="1" noRot="1" noChangeAspect="1" noTextEdit="1"/>
          </p:cNvSpPr>
          <p:nvPr>
            <p:ph type="sldImg"/>
          </p:nvPr>
        </p:nvSpPr>
        <p:spPr>
          <a:ln/>
        </p:spPr>
      </p:sp>
      <p:sp>
        <p:nvSpPr>
          <p:cNvPr id="952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p>
        </p:txBody>
      </p:sp>
      <p:sp>
        <p:nvSpPr>
          <p:cNvPr id="9523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F4F97D42-746E-7B47-A2CD-51FB9C0CB882}" type="slidenum">
              <a:rPr lang="en-US" sz="1200"/>
              <a:pPr/>
              <a:t>40</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a:ln/>
        </p:spPr>
      </p:sp>
      <p:sp>
        <p:nvSpPr>
          <p:cNvPr id="2355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p>
        </p:txBody>
      </p:sp>
      <p:sp>
        <p:nvSpPr>
          <p:cNvPr id="2355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D70B12FE-828E-7B45-9A3D-B5128DA11A5B}" type="slidenum">
              <a:rPr lang="en-US" sz="1200"/>
              <a:pPr/>
              <a:t>5</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0B83132-EDE1-224A-9545-CA4B886CE733}" type="slidenum">
              <a:rPr lang="en-US" sz="1200"/>
              <a:pPr/>
              <a:t>6</a:t>
            </a:fld>
            <a:endParaRPr lang="en-US" sz="120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A7E8C9E3-8024-E848-9E5D-D08B7C150B4C}" type="slidenum">
              <a:rPr lang="en-US" sz="1200"/>
              <a:pPr/>
              <a:t>7</a:t>
            </a:fld>
            <a:endParaRPr lang="en-US" sz="120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5F988FB8-E500-D549-90E9-FC25B833C127}" type="slidenum">
              <a:rPr lang="en-US" sz="1200"/>
              <a:pPr/>
              <a:t>8</a:t>
            </a:fld>
            <a:endParaRPr lang="en-US" sz="120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274EE5D2-D7E8-FD44-B6EA-2F5CFF5AE0C5}" type="slidenum">
              <a:rPr lang="en-US" sz="1200"/>
              <a:pPr/>
              <a:t>9</a:t>
            </a:fld>
            <a:endParaRPr lang="en-US" sz="120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3902075"/>
            <a:ext cx="3400425" cy="2949575"/>
            <a:chOff x="0" y="2458"/>
            <a:chExt cx="2142" cy="1858"/>
          </a:xfrm>
        </p:grpSpPr>
        <p:sp>
          <p:nvSpPr>
            <p:cNvPr id="5"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dirty="0">
                <a:ea typeface="+mn-ea"/>
                <a:cs typeface="+mn-cs"/>
              </a:endParaRPr>
            </a:p>
          </p:txBody>
        </p:sp>
        <p:sp>
          <p:nvSpPr>
            <p:cNvPr id="6"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dirty="0">
                <a:ea typeface="+mn-ea"/>
                <a:cs typeface="+mn-cs"/>
              </a:endParaRPr>
            </a:p>
          </p:txBody>
        </p:sp>
        <p:sp>
          <p:nvSpPr>
            <p:cNvPr id="7"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dirty="0">
                <a:ea typeface="+mn-ea"/>
                <a:cs typeface="+mn-cs"/>
              </a:endParaRPr>
            </a:p>
          </p:txBody>
        </p:sp>
        <p:sp>
          <p:nvSpPr>
            <p:cNvPr id="8"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dirty="0">
                <a:ea typeface="+mn-ea"/>
                <a:cs typeface="+mn-cs"/>
              </a:endParaRPr>
            </a:p>
          </p:txBody>
        </p:sp>
        <p:sp>
          <p:nvSpPr>
            <p:cNvPr id="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36202" name="Rectangle 10"/>
          <p:cNvSpPr>
            <a:spLocks noGrp="1" noChangeArrowheads="1"/>
          </p:cNvSpPr>
          <p:nvPr>
            <p:ph type="ctrTitle" sz="quarter"/>
          </p:nvPr>
        </p:nvSpPr>
        <p:spPr>
          <a:xfrm>
            <a:off x="685800" y="1873250"/>
            <a:ext cx="7772400" cy="1555750"/>
          </a:xfrm>
        </p:spPr>
        <p:txBody>
          <a:bodyPr/>
          <a:lstStyle>
            <a:lvl1pPr>
              <a:defRPr sz="4800"/>
            </a:lvl1pPr>
          </a:lstStyle>
          <a:p>
            <a:r>
              <a:rPr lang="en-US"/>
              <a:t>Click to edit Master title style</a:t>
            </a:r>
          </a:p>
        </p:txBody>
      </p:sp>
      <p:sp>
        <p:nvSpPr>
          <p:cNvPr id="136203"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2" name="Rectangle 12"/>
          <p:cNvSpPr>
            <a:spLocks noGrp="1" noChangeArrowheads="1"/>
          </p:cNvSpPr>
          <p:nvPr>
            <p:ph type="dt" sz="quarter" idx="10"/>
          </p:nvPr>
        </p:nvSpPr>
        <p:spPr/>
        <p:txBody>
          <a:bodyPr/>
          <a:lstStyle>
            <a:lvl1pPr>
              <a:defRPr/>
            </a:lvl1pPr>
          </a:lstStyle>
          <a:p>
            <a:pPr>
              <a:defRPr/>
            </a:pPr>
            <a:endParaRPr lang="en-US"/>
          </a:p>
        </p:txBody>
      </p:sp>
      <p:sp>
        <p:nvSpPr>
          <p:cNvPr id="13" name="Rectangle 13"/>
          <p:cNvSpPr>
            <a:spLocks noGrp="1" noChangeArrowheads="1"/>
          </p:cNvSpPr>
          <p:nvPr>
            <p:ph type="ftr" sz="quarter" idx="11"/>
          </p:nvPr>
        </p:nvSpPr>
        <p:spPr/>
        <p:txBody>
          <a:bodyPr/>
          <a:lstStyle>
            <a:lvl1pPr>
              <a:defRPr/>
            </a:lvl1pPr>
          </a:lstStyle>
          <a:p>
            <a:pPr>
              <a:defRPr/>
            </a:pPr>
            <a:endParaRPr lang="en-US"/>
          </a:p>
        </p:txBody>
      </p:sp>
      <p:sp>
        <p:nvSpPr>
          <p:cNvPr id="14" name="Rectangle 14"/>
          <p:cNvSpPr>
            <a:spLocks noGrp="1" noChangeArrowheads="1"/>
          </p:cNvSpPr>
          <p:nvPr>
            <p:ph type="sldNum" sz="quarter" idx="12"/>
          </p:nvPr>
        </p:nvSpPr>
        <p:spPr/>
        <p:txBody>
          <a:bodyPr/>
          <a:lstStyle>
            <a:lvl1pPr>
              <a:defRPr smtClean="0"/>
            </a:lvl1pPr>
          </a:lstStyle>
          <a:p>
            <a:pPr>
              <a:defRPr/>
            </a:pPr>
            <a:fld id="{6ADE98A0-6282-A94A-B5CB-18ADAD805B6E}" type="slidenum">
              <a:rPr lang="en-US"/>
              <a:pPr>
                <a:defRPr/>
              </a:pPr>
              <a:t>‹#›</a:t>
            </a:fld>
            <a:endParaRPr lang="en-US"/>
          </a:p>
        </p:txBody>
      </p:sp>
    </p:spTree>
    <p:extLst>
      <p:ext uri="{BB962C8B-B14F-4D97-AF65-F5344CB8AC3E}">
        <p14:creationId xmlns:p14="http://schemas.microsoft.com/office/powerpoint/2010/main" val="659421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
        <p:nvSpPr>
          <p:cNvPr id="6" name="Rectangle 14"/>
          <p:cNvSpPr>
            <a:spLocks noGrp="1" noChangeArrowheads="1"/>
          </p:cNvSpPr>
          <p:nvPr>
            <p:ph type="sldNum" sz="quarter" idx="12"/>
          </p:nvPr>
        </p:nvSpPr>
        <p:spPr>
          <a:ln/>
        </p:spPr>
        <p:txBody>
          <a:bodyPr/>
          <a:lstStyle>
            <a:lvl1pPr>
              <a:defRPr/>
            </a:lvl1pPr>
          </a:lstStyle>
          <a:p>
            <a:pPr>
              <a:defRPr/>
            </a:pPr>
            <a:fld id="{606DBC1F-19F7-4042-986D-847F28C49B46}" type="slidenum">
              <a:rPr lang="en-US"/>
              <a:pPr>
                <a:defRPr/>
              </a:pPr>
              <a:t>‹#›</a:t>
            </a:fld>
            <a:endParaRPr lang="en-US"/>
          </a:p>
        </p:txBody>
      </p:sp>
    </p:spTree>
    <p:extLst>
      <p:ext uri="{BB962C8B-B14F-4D97-AF65-F5344CB8AC3E}">
        <p14:creationId xmlns:p14="http://schemas.microsoft.com/office/powerpoint/2010/main" val="3401403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
        <p:nvSpPr>
          <p:cNvPr id="6" name="Rectangle 14"/>
          <p:cNvSpPr>
            <a:spLocks noGrp="1" noChangeArrowheads="1"/>
          </p:cNvSpPr>
          <p:nvPr>
            <p:ph type="sldNum" sz="quarter" idx="12"/>
          </p:nvPr>
        </p:nvSpPr>
        <p:spPr>
          <a:ln/>
        </p:spPr>
        <p:txBody>
          <a:bodyPr/>
          <a:lstStyle>
            <a:lvl1pPr>
              <a:defRPr/>
            </a:lvl1pPr>
          </a:lstStyle>
          <a:p>
            <a:pPr>
              <a:defRPr/>
            </a:pPr>
            <a:fld id="{EBD7DC6A-454C-3C4E-BEE3-FE0A565C6000}" type="slidenum">
              <a:rPr lang="en-US"/>
              <a:pPr>
                <a:defRPr/>
              </a:pPr>
              <a:t>‹#›</a:t>
            </a:fld>
            <a:endParaRPr lang="en-US"/>
          </a:p>
        </p:txBody>
      </p:sp>
    </p:spTree>
    <p:extLst>
      <p:ext uri="{BB962C8B-B14F-4D97-AF65-F5344CB8AC3E}">
        <p14:creationId xmlns:p14="http://schemas.microsoft.com/office/powerpoint/2010/main" val="3826217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
        <p:nvSpPr>
          <p:cNvPr id="6" name="Rectangle 14"/>
          <p:cNvSpPr>
            <a:spLocks noGrp="1" noChangeArrowheads="1"/>
          </p:cNvSpPr>
          <p:nvPr>
            <p:ph type="sldNum" sz="quarter" idx="12"/>
          </p:nvPr>
        </p:nvSpPr>
        <p:spPr>
          <a:ln/>
        </p:spPr>
        <p:txBody>
          <a:bodyPr/>
          <a:lstStyle>
            <a:lvl1pPr>
              <a:defRPr/>
            </a:lvl1pPr>
          </a:lstStyle>
          <a:p>
            <a:pPr>
              <a:defRPr/>
            </a:pPr>
            <a:fld id="{EC6C63AD-8E7E-6C44-9E53-21F077985BD6}" type="slidenum">
              <a:rPr lang="en-US"/>
              <a:pPr>
                <a:defRPr/>
              </a:pPr>
              <a:t>‹#›</a:t>
            </a:fld>
            <a:endParaRPr lang="en-US"/>
          </a:p>
        </p:txBody>
      </p:sp>
    </p:spTree>
    <p:extLst>
      <p:ext uri="{BB962C8B-B14F-4D97-AF65-F5344CB8AC3E}">
        <p14:creationId xmlns:p14="http://schemas.microsoft.com/office/powerpoint/2010/main" val="2583886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
        <p:nvSpPr>
          <p:cNvPr id="6" name="Rectangle 14"/>
          <p:cNvSpPr>
            <a:spLocks noGrp="1" noChangeArrowheads="1"/>
          </p:cNvSpPr>
          <p:nvPr>
            <p:ph type="sldNum" sz="quarter" idx="12"/>
          </p:nvPr>
        </p:nvSpPr>
        <p:spPr>
          <a:ln/>
        </p:spPr>
        <p:txBody>
          <a:bodyPr/>
          <a:lstStyle>
            <a:lvl1pPr>
              <a:defRPr/>
            </a:lvl1pPr>
          </a:lstStyle>
          <a:p>
            <a:pPr>
              <a:defRPr/>
            </a:pPr>
            <a:fld id="{42545BC8-5B13-FE41-AD87-80D1C4BC91C4}" type="slidenum">
              <a:rPr lang="en-US"/>
              <a:pPr>
                <a:defRPr/>
              </a:pPr>
              <a:t>‹#›</a:t>
            </a:fld>
            <a:endParaRPr lang="en-US"/>
          </a:p>
        </p:txBody>
      </p:sp>
    </p:spTree>
    <p:extLst>
      <p:ext uri="{BB962C8B-B14F-4D97-AF65-F5344CB8AC3E}">
        <p14:creationId xmlns:p14="http://schemas.microsoft.com/office/powerpoint/2010/main" val="143675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endParaRPr lang="en-US"/>
          </a:p>
        </p:txBody>
      </p:sp>
      <p:sp>
        <p:nvSpPr>
          <p:cNvPr id="7" name="Rectangle 14"/>
          <p:cNvSpPr>
            <a:spLocks noGrp="1" noChangeArrowheads="1"/>
          </p:cNvSpPr>
          <p:nvPr>
            <p:ph type="sldNum" sz="quarter" idx="12"/>
          </p:nvPr>
        </p:nvSpPr>
        <p:spPr>
          <a:ln/>
        </p:spPr>
        <p:txBody>
          <a:bodyPr/>
          <a:lstStyle>
            <a:lvl1pPr>
              <a:defRPr/>
            </a:lvl1pPr>
          </a:lstStyle>
          <a:p>
            <a:pPr>
              <a:defRPr/>
            </a:pPr>
            <a:fld id="{9E4310D1-9CBA-114A-A4D9-AE16EFF36C89}" type="slidenum">
              <a:rPr lang="en-US"/>
              <a:pPr>
                <a:defRPr/>
              </a:pPr>
              <a:t>‹#›</a:t>
            </a:fld>
            <a:endParaRPr lang="en-US"/>
          </a:p>
        </p:txBody>
      </p:sp>
    </p:spTree>
    <p:extLst>
      <p:ext uri="{BB962C8B-B14F-4D97-AF65-F5344CB8AC3E}">
        <p14:creationId xmlns:p14="http://schemas.microsoft.com/office/powerpoint/2010/main" val="3765154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a:ln/>
        </p:spPr>
        <p:txBody>
          <a:bodyPr/>
          <a:lstStyle>
            <a:lvl1pPr>
              <a:defRPr/>
            </a:lvl1pPr>
          </a:lstStyle>
          <a:p>
            <a:pPr>
              <a:defRPr/>
            </a:pPr>
            <a:endParaRPr lang="en-US"/>
          </a:p>
        </p:txBody>
      </p:sp>
      <p:sp>
        <p:nvSpPr>
          <p:cNvPr id="8" name="Rectangle 13"/>
          <p:cNvSpPr>
            <a:spLocks noGrp="1" noChangeArrowheads="1"/>
          </p:cNvSpPr>
          <p:nvPr>
            <p:ph type="ftr" sz="quarter" idx="11"/>
          </p:nvPr>
        </p:nvSpPr>
        <p:spPr>
          <a:ln/>
        </p:spPr>
        <p:txBody>
          <a:bodyPr/>
          <a:lstStyle>
            <a:lvl1pPr>
              <a:defRPr/>
            </a:lvl1pPr>
          </a:lstStyle>
          <a:p>
            <a:pPr>
              <a:defRPr/>
            </a:pPr>
            <a:endParaRPr lang="en-US"/>
          </a:p>
        </p:txBody>
      </p:sp>
      <p:sp>
        <p:nvSpPr>
          <p:cNvPr id="9" name="Rectangle 14"/>
          <p:cNvSpPr>
            <a:spLocks noGrp="1" noChangeArrowheads="1"/>
          </p:cNvSpPr>
          <p:nvPr>
            <p:ph type="sldNum" sz="quarter" idx="12"/>
          </p:nvPr>
        </p:nvSpPr>
        <p:spPr>
          <a:ln/>
        </p:spPr>
        <p:txBody>
          <a:bodyPr/>
          <a:lstStyle>
            <a:lvl1pPr>
              <a:defRPr/>
            </a:lvl1pPr>
          </a:lstStyle>
          <a:p>
            <a:pPr>
              <a:defRPr/>
            </a:pPr>
            <a:fld id="{DC96FE57-3985-2942-B4A7-E20EA13C9F73}" type="slidenum">
              <a:rPr lang="en-US"/>
              <a:pPr>
                <a:defRPr/>
              </a:pPr>
              <a:t>‹#›</a:t>
            </a:fld>
            <a:endParaRPr lang="en-US"/>
          </a:p>
        </p:txBody>
      </p:sp>
    </p:spTree>
    <p:extLst>
      <p:ext uri="{BB962C8B-B14F-4D97-AF65-F5344CB8AC3E}">
        <p14:creationId xmlns:p14="http://schemas.microsoft.com/office/powerpoint/2010/main" val="2717746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en-US"/>
          </a:p>
        </p:txBody>
      </p:sp>
      <p:sp>
        <p:nvSpPr>
          <p:cNvPr id="4" name="Rectangle 13"/>
          <p:cNvSpPr>
            <a:spLocks noGrp="1" noChangeArrowheads="1"/>
          </p:cNvSpPr>
          <p:nvPr>
            <p:ph type="ftr" sz="quarter" idx="11"/>
          </p:nvPr>
        </p:nvSpPr>
        <p:spPr>
          <a:ln/>
        </p:spPr>
        <p:txBody>
          <a:bodyPr/>
          <a:lstStyle>
            <a:lvl1pPr>
              <a:defRPr/>
            </a:lvl1pPr>
          </a:lstStyle>
          <a:p>
            <a:pPr>
              <a:defRPr/>
            </a:pPr>
            <a:endParaRPr lang="en-US"/>
          </a:p>
        </p:txBody>
      </p:sp>
      <p:sp>
        <p:nvSpPr>
          <p:cNvPr id="5" name="Rectangle 14"/>
          <p:cNvSpPr>
            <a:spLocks noGrp="1" noChangeArrowheads="1"/>
          </p:cNvSpPr>
          <p:nvPr>
            <p:ph type="sldNum" sz="quarter" idx="12"/>
          </p:nvPr>
        </p:nvSpPr>
        <p:spPr>
          <a:ln/>
        </p:spPr>
        <p:txBody>
          <a:bodyPr/>
          <a:lstStyle>
            <a:lvl1pPr>
              <a:defRPr/>
            </a:lvl1pPr>
          </a:lstStyle>
          <a:p>
            <a:pPr>
              <a:defRPr/>
            </a:pPr>
            <a:fld id="{54546812-9C08-3847-A7C7-3484862F44B1}" type="slidenum">
              <a:rPr lang="en-US"/>
              <a:pPr>
                <a:defRPr/>
              </a:pPr>
              <a:t>‹#›</a:t>
            </a:fld>
            <a:endParaRPr lang="en-US"/>
          </a:p>
        </p:txBody>
      </p:sp>
    </p:spTree>
    <p:extLst>
      <p:ext uri="{BB962C8B-B14F-4D97-AF65-F5344CB8AC3E}">
        <p14:creationId xmlns:p14="http://schemas.microsoft.com/office/powerpoint/2010/main" val="2233183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p>
        </p:txBody>
      </p:sp>
      <p:sp>
        <p:nvSpPr>
          <p:cNvPr id="3" name="Rectangle 13"/>
          <p:cNvSpPr>
            <a:spLocks noGrp="1" noChangeArrowheads="1"/>
          </p:cNvSpPr>
          <p:nvPr>
            <p:ph type="ftr" sz="quarter" idx="11"/>
          </p:nvPr>
        </p:nvSpPr>
        <p:spPr>
          <a:ln/>
        </p:spPr>
        <p:txBody>
          <a:bodyPr/>
          <a:lstStyle>
            <a:lvl1pPr>
              <a:defRPr/>
            </a:lvl1pPr>
          </a:lstStyle>
          <a:p>
            <a:pPr>
              <a:defRPr/>
            </a:pPr>
            <a:endParaRPr lang="en-US"/>
          </a:p>
        </p:txBody>
      </p:sp>
      <p:sp>
        <p:nvSpPr>
          <p:cNvPr id="4" name="Rectangle 14"/>
          <p:cNvSpPr>
            <a:spLocks noGrp="1" noChangeArrowheads="1"/>
          </p:cNvSpPr>
          <p:nvPr>
            <p:ph type="sldNum" sz="quarter" idx="12"/>
          </p:nvPr>
        </p:nvSpPr>
        <p:spPr>
          <a:ln/>
        </p:spPr>
        <p:txBody>
          <a:bodyPr/>
          <a:lstStyle>
            <a:lvl1pPr>
              <a:defRPr/>
            </a:lvl1pPr>
          </a:lstStyle>
          <a:p>
            <a:pPr>
              <a:defRPr/>
            </a:pPr>
            <a:fld id="{71C2C52B-40A9-2C49-8DD0-CE9E113CF47B}" type="slidenum">
              <a:rPr lang="en-US"/>
              <a:pPr>
                <a:defRPr/>
              </a:pPr>
              <a:t>‹#›</a:t>
            </a:fld>
            <a:endParaRPr lang="en-US"/>
          </a:p>
        </p:txBody>
      </p:sp>
    </p:spTree>
    <p:extLst>
      <p:ext uri="{BB962C8B-B14F-4D97-AF65-F5344CB8AC3E}">
        <p14:creationId xmlns:p14="http://schemas.microsoft.com/office/powerpoint/2010/main" val="1687503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endParaRPr lang="en-US"/>
          </a:p>
        </p:txBody>
      </p:sp>
      <p:sp>
        <p:nvSpPr>
          <p:cNvPr id="7" name="Rectangle 14"/>
          <p:cNvSpPr>
            <a:spLocks noGrp="1" noChangeArrowheads="1"/>
          </p:cNvSpPr>
          <p:nvPr>
            <p:ph type="sldNum" sz="quarter" idx="12"/>
          </p:nvPr>
        </p:nvSpPr>
        <p:spPr>
          <a:ln/>
        </p:spPr>
        <p:txBody>
          <a:bodyPr/>
          <a:lstStyle>
            <a:lvl1pPr>
              <a:defRPr/>
            </a:lvl1pPr>
          </a:lstStyle>
          <a:p>
            <a:pPr>
              <a:defRPr/>
            </a:pPr>
            <a:fld id="{0CC4BEB0-5C96-6E4C-AC78-F2E86520392F}" type="slidenum">
              <a:rPr lang="en-US"/>
              <a:pPr>
                <a:defRPr/>
              </a:pPr>
              <a:t>‹#›</a:t>
            </a:fld>
            <a:endParaRPr lang="en-US"/>
          </a:p>
        </p:txBody>
      </p:sp>
    </p:spTree>
    <p:extLst>
      <p:ext uri="{BB962C8B-B14F-4D97-AF65-F5344CB8AC3E}">
        <p14:creationId xmlns:p14="http://schemas.microsoft.com/office/powerpoint/2010/main" val="1753500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endParaRPr lang="en-US"/>
          </a:p>
        </p:txBody>
      </p:sp>
      <p:sp>
        <p:nvSpPr>
          <p:cNvPr id="7" name="Rectangle 14"/>
          <p:cNvSpPr>
            <a:spLocks noGrp="1" noChangeArrowheads="1"/>
          </p:cNvSpPr>
          <p:nvPr>
            <p:ph type="sldNum" sz="quarter" idx="12"/>
          </p:nvPr>
        </p:nvSpPr>
        <p:spPr>
          <a:ln/>
        </p:spPr>
        <p:txBody>
          <a:bodyPr/>
          <a:lstStyle>
            <a:lvl1pPr>
              <a:defRPr/>
            </a:lvl1pPr>
          </a:lstStyle>
          <a:p>
            <a:pPr>
              <a:defRPr/>
            </a:pPr>
            <a:fld id="{63562597-269E-5A4C-8EA6-ABBC441EF749}" type="slidenum">
              <a:rPr lang="en-US"/>
              <a:pPr>
                <a:defRPr/>
              </a:pPr>
              <a:t>‹#›</a:t>
            </a:fld>
            <a:endParaRPr lang="en-US"/>
          </a:p>
        </p:txBody>
      </p:sp>
    </p:spTree>
    <p:extLst>
      <p:ext uri="{BB962C8B-B14F-4D97-AF65-F5344CB8AC3E}">
        <p14:creationId xmlns:p14="http://schemas.microsoft.com/office/powerpoint/2010/main" val="28950277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3902075"/>
            <a:ext cx="3400425" cy="2949575"/>
            <a:chOff x="0" y="2458"/>
            <a:chExt cx="2142" cy="1858"/>
          </a:xfrm>
        </p:grpSpPr>
        <p:sp>
          <p:nvSpPr>
            <p:cNvPr id="135171"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dirty="0">
                <a:ea typeface="+mn-ea"/>
                <a:cs typeface="+mn-cs"/>
              </a:endParaRPr>
            </a:p>
          </p:txBody>
        </p:sp>
        <p:sp>
          <p:nvSpPr>
            <p:cNvPr id="135172"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dirty="0">
                <a:ea typeface="+mn-ea"/>
                <a:cs typeface="+mn-cs"/>
              </a:endParaRPr>
            </a:p>
          </p:txBody>
        </p:sp>
        <p:sp>
          <p:nvSpPr>
            <p:cNvPr id="135173"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dirty="0">
                <a:ea typeface="+mn-ea"/>
                <a:cs typeface="+mn-cs"/>
              </a:endParaRPr>
            </a:p>
          </p:txBody>
        </p:sp>
        <p:sp>
          <p:nvSpPr>
            <p:cNvPr id="135174"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dirty="0">
                <a:ea typeface="+mn-ea"/>
                <a:cs typeface="+mn-cs"/>
              </a:endParaRPr>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35178"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35179"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5180"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10199"/>
                  </a:outerShdw>
                </a:effectLst>
                <a:latin typeface="Arial" charset="0"/>
                <a:ea typeface="+mn-ea"/>
                <a:cs typeface="+mn-cs"/>
              </a:defRPr>
            </a:lvl1pPr>
          </a:lstStyle>
          <a:p>
            <a:pPr>
              <a:defRPr/>
            </a:pPr>
            <a:endParaRPr lang="en-US"/>
          </a:p>
        </p:txBody>
      </p:sp>
      <p:sp>
        <p:nvSpPr>
          <p:cNvPr id="135181"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10199"/>
                  </a:outerShdw>
                </a:effectLst>
                <a:latin typeface="Arial" charset="0"/>
                <a:ea typeface="+mn-ea"/>
                <a:cs typeface="+mn-cs"/>
              </a:defRPr>
            </a:lvl1pPr>
          </a:lstStyle>
          <a:p>
            <a:pPr>
              <a:defRPr/>
            </a:pPr>
            <a:endParaRPr lang="en-US"/>
          </a:p>
        </p:txBody>
      </p:sp>
      <p:sp>
        <p:nvSpPr>
          <p:cNvPr id="135182"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effectLst>
                  <a:outerShdw blurRad="38100" dist="38100" dir="2700000" algn="tl">
                    <a:srgbClr val="010199"/>
                  </a:outerShdw>
                </a:effectLst>
              </a:defRPr>
            </a:lvl1pPr>
          </a:lstStyle>
          <a:p>
            <a:pPr>
              <a:defRPr/>
            </a:pPr>
            <a:fld id="{254C975F-DEFE-7F41-9C98-644902276EAD}"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42"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iming>
    <p:tnLst>
      <p:par>
        <p:cTn xmlns:p14="http://schemas.microsoft.com/office/powerpoint/2010/mai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charset="0"/>
        <a:buChar char="l"/>
        <a:defRPr sz="3200">
          <a:solidFill>
            <a:schemeClr val="tx1"/>
          </a:solidFill>
          <a:effectLst>
            <a:outerShdw blurRad="38100" dist="38100" dir="2700000" algn="tl">
              <a:srgbClr val="010199"/>
            </a:outerShdw>
          </a:effectLst>
          <a:latin typeface="+mn-lt"/>
          <a:ea typeface="ＭＳ Ｐゴシック" charset="0"/>
          <a:cs typeface="ＭＳ Ｐゴシック" charset="0"/>
        </a:defRPr>
      </a:lvl1pPr>
      <a:lvl2pPr marL="742950" indent="-285750" algn="l" rtl="0" eaLnBrk="0" fontAlgn="base" hangingPunct="0">
        <a:spcBef>
          <a:spcPct val="20000"/>
        </a:spcBef>
        <a:spcAft>
          <a:spcPct val="0"/>
        </a:spcAft>
        <a:buClr>
          <a:schemeClr val="tx2"/>
        </a:buClr>
        <a:buSzPct val="75000"/>
        <a:buFont typeface="Wingdings" charset="0"/>
        <a:buChar char="l"/>
        <a:defRPr sz="2800">
          <a:solidFill>
            <a:schemeClr val="tx1"/>
          </a:solidFill>
          <a:effectLst>
            <a:outerShdw blurRad="38100" dist="38100" dir="2700000" algn="tl">
              <a:srgbClr val="010199"/>
            </a:outerShdw>
          </a:effectLst>
          <a:latin typeface="+mn-lt"/>
          <a:ea typeface="ＭＳ Ｐゴシック" charset="0"/>
        </a:defRPr>
      </a:lvl2pPr>
      <a:lvl3pPr marL="1143000" indent="-228600" algn="l" rtl="0" eaLnBrk="0" fontAlgn="base" hangingPunct="0">
        <a:spcBef>
          <a:spcPct val="20000"/>
        </a:spcBef>
        <a:spcAft>
          <a:spcPct val="0"/>
        </a:spcAft>
        <a:buClr>
          <a:schemeClr val="accent2"/>
        </a:buClr>
        <a:buSzPct val="75000"/>
        <a:buFont typeface="Wingdings" charset="0"/>
        <a:buChar char="l"/>
        <a:defRPr sz="2400">
          <a:solidFill>
            <a:schemeClr val="tx1"/>
          </a:solidFill>
          <a:effectLst>
            <a:outerShdw blurRad="38100" dist="38100" dir="2700000" algn="tl">
              <a:srgbClr val="010199"/>
            </a:outerShdw>
          </a:effectLst>
          <a:latin typeface="+mn-lt"/>
          <a:ea typeface="ＭＳ Ｐゴシック" charset="0"/>
        </a:defRPr>
      </a:lvl3pPr>
      <a:lvl4pPr marL="1600200" indent="-228600" algn="l" rtl="0" eaLnBrk="0" fontAlgn="base" hangingPunct="0">
        <a:spcBef>
          <a:spcPct val="20000"/>
        </a:spcBef>
        <a:spcAft>
          <a:spcPct val="0"/>
        </a:spcAft>
        <a:buClr>
          <a:schemeClr val="folHlink"/>
        </a:buClr>
        <a:buSzPct val="75000"/>
        <a:buFont typeface="Wingdings" charset="0"/>
        <a:buChar char="l"/>
        <a:defRPr sz="2000">
          <a:solidFill>
            <a:schemeClr val="tx1"/>
          </a:solidFill>
          <a:effectLst>
            <a:outerShdw blurRad="38100" dist="38100" dir="2700000" algn="tl">
              <a:srgbClr val="010199"/>
            </a:outerShdw>
          </a:effectLst>
          <a:latin typeface="+mn-lt"/>
          <a:ea typeface="ＭＳ Ｐゴシック" charset="0"/>
        </a:defRPr>
      </a:lvl4pPr>
      <a:lvl5pPr marL="2057400" indent="-228600" algn="l" rtl="0" eaLnBrk="0" fontAlgn="base" hangingPunct="0">
        <a:spcBef>
          <a:spcPct val="20000"/>
        </a:spcBef>
        <a:spcAft>
          <a:spcPct val="0"/>
        </a:spcAft>
        <a:buClr>
          <a:schemeClr val="tx1"/>
        </a:buClr>
        <a:buSzPct val="75000"/>
        <a:buFont typeface="Wingdings" charset="0"/>
        <a:buChar char="l"/>
        <a:defRPr sz="2000">
          <a:solidFill>
            <a:schemeClr val="tx1"/>
          </a:solidFill>
          <a:effectLst>
            <a:outerShdw blurRad="38100" dist="38100" dir="2700000" algn="tl">
              <a:srgbClr val="010199"/>
            </a:outerShdw>
          </a:effectLst>
          <a:latin typeface="+mn-lt"/>
          <a:ea typeface="ＭＳ Ｐゴシック" charset="0"/>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hyperlink" Target="http://www.dizziness-and-balance.com/disorders/hearing/cent_hearing.html"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US" sz="3600" dirty="0" smtClean="0">
                <a:latin typeface="Arial" charset="0"/>
              </a:rPr>
              <a:t>NEURO-OTOLOGICAL ASPECTS OF CEREBELLOPONTINE ANGLE TUMORS</a:t>
            </a:r>
            <a:endParaRPr lang="en-US" sz="3600" dirty="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defRPr/>
            </a:pPr>
            <a:r>
              <a:rPr lang="en-US" b="1">
                <a:latin typeface="Arial" charset="0"/>
              </a:rPr>
              <a:t>Otological Stage               Imbalance</a:t>
            </a:r>
            <a:r>
              <a:rPr lang="en-US" sz="4000" b="1">
                <a:latin typeface="Arial" charset="0"/>
              </a:rPr>
              <a:t/>
            </a:r>
            <a:br>
              <a:rPr lang="en-US" sz="4000" b="1">
                <a:latin typeface="Arial" charset="0"/>
              </a:rPr>
            </a:br>
            <a:endParaRPr lang="en-US" sz="4000" b="1">
              <a:latin typeface="Arial" charset="0"/>
            </a:endParaRPr>
          </a:p>
        </p:txBody>
      </p:sp>
      <p:sp>
        <p:nvSpPr>
          <p:cNvPr id="52227" name="Rectangle 3"/>
          <p:cNvSpPr>
            <a:spLocks noGrp="1" noChangeArrowheads="1"/>
          </p:cNvSpPr>
          <p:nvPr>
            <p:ph type="body" idx="1"/>
          </p:nvPr>
        </p:nvSpPr>
        <p:spPr/>
        <p:txBody>
          <a:bodyPr/>
          <a:lstStyle/>
          <a:p>
            <a:pPr eaLnBrk="1" hangingPunct="1">
              <a:buFont typeface="Wingdings" charset="0"/>
              <a:buNone/>
              <a:defRPr/>
            </a:pPr>
            <a:endParaRPr lang="en-US" sz="2800">
              <a:latin typeface="Arial" charset="0"/>
            </a:endParaRPr>
          </a:p>
          <a:p>
            <a:pPr eaLnBrk="1" hangingPunct="1">
              <a:defRPr/>
            </a:pPr>
            <a:r>
              <a:rPr lang="en-US" sz="2400">
                <a:latin typeface="Arial" charset="0"/>
              </a:rPr>
              <a:t>The slowly growing tumour destroys the vestibular nerve from which it arises so gradually that the central nervous system is able to compensate for the unilateral loss of peripheral input so that severe disturbances of equilibrium are the exception. </a:t>
            </a:r>
          </a:p>
          <a:p>
            <a:pPr eaLnBrk="1" hangingPunct="1">
              <a:defRPr/>
            </a:pPr>
            <a:r>
              <a:rPr lang="en-US" sz="2400">
                <a:latin typeface="Arial" charset="0"/>
              </a:rPr>
              <a:t>total loss of caloric response on the affected side without ever experiencing any dysequilibrium, </a:t>
            </a:r>
          </a:p>
          <a:p>
            <a:pPr eaLnBrk="1" hangingPunct="1">
              <a:defRPr/>
            </a:pPr>
            <a:r>
              <a:rPr lang="en-US" sz="2400">
                <a:latin typeface="Arial" charset="0"/>
              </a:rPr>
              <a:t>slight imbalance or lightheadedness on change of head or body position, especially in the dark. </a:t>
            </a:r>
          </a:p>
          <a:p>
            <a:pPr eaLnBrk="1" hangingPunct="1">
              <a:defRPr/>
            </a:pPr>
            <a:r>
              <a:rPr lang="en-US" sz="2400">
                <a:latin typeface="Arial" charset="0"/>
              </a:rPr>
              <a:t>true rotatory vertigo. </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1026"/>
          <p:cNvSpPr>
            <a:spLocks noGrp="1" noChangeArrowheads="1"/>
          </p:cNvSpPr>
          <p:nvPr>
            <p:ph type="title"/>
          </p:nvPr>
        </p:nvSpPr>
        <p:spPr>
          <a:xfrm>
            <a:off x="304800" y="0"/>
            <a:ext cx="8458200" cy="1447800"/>
          </a:xfrm>
        </p:spPr>
        <p:txBody>
          <a:bodyPr/>
          <a:lstStyle/>
          <a:p>
            <a:pPr eaLnBrk="1" hangingPunct="1">
              <a:defRPr/>
            </a:pPr>
            <a:r>
              <a:rPr lang="en-US" b="1">
                <a:latin typeface="Arial" charset="0"/>
              </a:rPr>
              <a:t>Otological Stage               Imbalance</a:t>
            </a:r>
          </a:p>
        </p:txBody>
      </p:sp>
      <p:sp>
        <p:nvSpPr>
          <p:cNvPr id="155651" name="Rectangle 1027"/>
          <p:cNvSpPr>
            <a:spLocks noGrp="1" noChangeArrowheads="1"/>
          </p:cNvSpPr>
          <p:nvPr>
            <p:ph type="body" idx="1"/>
          </p:nvPr>
        </p:nvSpPr>
        <p:spPr/>
        <p:txBody>
          <a:bodyPr/>
          <a:lstStyle/>
          <a:p>
            <a:pPr eaLnBrk="1" hangingPunct="1">
              <a:buFont typeface="Wingdings" pitchFamily="2" charset="2"/>
              <a:buChar char="l"/>
              <a:defRPr/>
            </a:pPr>
            <a:r>
              <a:rPr lang="en-US" sz="2400" dirty="0" smtClean="0">
                <a:ea typeface="+mn-ea"/>
                <a:cs typeface="+mn-cs"/>
              </a:rPr>
              <a:t>Nystagmus may be due to either vestibular or cerebellar dysfunction.</a:t>
            </a:r>
          </a:p>
          <a:p>
            <a:pPr eaLnBrk="1" hangingPunct="1">
              <a:buFont typeface="Wingdings" pitchFamily="2" charset="2"/>
              <a:buNone/>
              <a:defRPr/>
            </a:pPr>
            <a:endParaRPr lang="en-US" sz="2400" dirty="0" smtClean="0">
              <a:ea typeface="+mn-ea"/>
              <a:cs typeface="+mn-cs"/>
            </a:endParaRPr>
          </a:p>
          <a:p>
            <a:pPr eaLnBrk="1" hangingPunct="1">
              <a:buFont typeface="Wingdings" pitchFamily="2" charset="2"/>
              <a:buChar char="l"/>
              <a:defRPr/>
            </a:pPr>
            <a:r>
              <a:rPr lang="en-US" sz="2400" dirty="0" smtClean="0">
                <a:ea typeface="+mn-ea"/>
                <a:cs typeface="+mn-cs"/>
              </a:rPr>
              <a:t>Mechanism of vestibular dysfunction</a:t>
            </a:r>
          </a:p>
          <a:p>
            <a:pPr eaLnBrk="1" hangingPunct="1">
              <a:buFont typeface="Wingdings" pitchFamily="2" charset="2"/>
              <a:buNone/>
              <a:defRPr/>
            </a:pPr>
            <a:endParaRPr lang="en-US" dirty="0" smtClean="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defRPr/>
            </a:pPr>
            <a:r>
              <a:rPr lang="en-US" sz="4000" b="1">
                <a:latin typeface="Arial" charset="0"/>
              </a:rPr>
              <a:t>Otological Stage                     Facial Nerve Involvement</a:t>
            </a:r>
          </a:p>
        </p:txBody>
      </p:sp>
      <p:sp>
        <p:nvSpPr>
          <p:cNvPr id="53251" name="Rectangle 3"/>
          <p:cNvSpPr>
            <a:spLocks noGrp="1" noChangeArrowheads="1"/>
          </p:cNvSpPr>
          <p:nvPr>
            <p:ph type="body" idx="1"/>
          </p:nvPr>
        </p:nvSpPr>
        <p:spPr/>
        <p:txBody>
          <a:bodyPr/>
          <a:lstStyle/>
          <a:p>
            <a:pPr eaLnBrk="1" hangingPunct="1">
              <a:lnSpc>
                <a:spcPct val="80000"/>
              </a:lnSpc>
              <a:buFont typeface="Wingdings" pitchFamily="2" charset="2"/>
              <a:buChar char="l"/>
              <a:defRPr/>
            </a:pPr>
            <a:r>
              <a:rPr lang="en-US" sz="2400" dirty="0" smtClean="0">
                <a:ea typeface="+mn-ea"/>
                <a:cs typeface="+mn-cs"/>
              </a:rPr>
              <a:t>Although the facial nerve is compressed and maybe considerably attenuated by the expanding tumour, obvious facial weakness is uncommon. This is because motor neurons, as elsewhere in the body, are more resistant to pressure than sensory fibres. </a:t>
            </a:r>
          </a:p>
          <a:p>
            <a:pPr eaLnBrk="1" hangingPunct="1">
              <a:lnSpc>
                <a:spcPct val="80000"/>
              </a:lnSpc>
              <a:buFont typeface="Wingdings" pitchFamily="2" charset="2"/>
              <a:buChar char="l"/>
              <a:defRPr/>
            </a:pPr>
            <a:r>
              <a:rPr lang="en-US" sz="2400" dirty="0" smtClean="0">
                <a:ea typeface="+mn-ea"/>
                <a:cs typeface="+mn-cs"/>
              </a:rPr>
              <a:t>Facial tic</a:t>
            </a:r>
          </a:p>
          <a:p>
            <a:pPr eaLnBrk="1" hangingPunct="1">
              <a:lnSpc>
                <a:spcPct val="80000"/>
              </a:lnSpc>
              <a:buFont typeface="Wingdings" pitchFamily="2" charset="2"/>
              <a:buChar char="l"/>
              <a:defRPr/>
            </a:pPr>
            <a:r>
              <a:rPr lang="en-US" sz="2400" dirty="0" smtClean="0">
                <a:ea typeface="+mn-ea"/>
                <a:cs typeface="+mn-cs"/>
              </a:rPr>
              <a:t>Pain, pressure or numbness around the ear are common complaints and may be due to involvement of the sensory branch of the facial nerve. </a:t>
            </a:r>
          </a:p>
          <a:p>
            <a:pPr eaLnBrk="1" hangingPunct="1">
              <a:lnSpc>
                <a:spcPct val="80000"/>
              </a:lnSpc>
              <a:buFont typeface="Wingdings" pitchFamily="2" charset="2"/>
              <a:buChar char="l"/>
              <a:defRPr/>
            </a:pPr>
            <a:r>
              <a:rPr lang="en-US" sz="2400" dirty="0" smtClean="0">
                <a:ea typeface="+mn-ea"/>
                <a:cs typeface="+mn-cs"/>
              </a:rPr>
              <a:t>Nervus intermedius involvement is frequently manifested by altered lacrimation, the patient complaining of either a dry irritating eye, or of excessive tearing, and less commonly by alterations in the sensation of taste, with cachoguesia at times..</a:t>
            </a:r>
          </a:p>
          <a:p>
            <a:pPr eaLnBrk="1" hangingPunct="1">
              <a:lnSpc>
                <a:spcPct val="80000"/>
              </a:lnSpc>
              <a:buFont typeface="Wingdings" pitchFamily="2" charset="2"/>
              <a:buChar char="l"/>
              <a:defRPr/>
            </a:pPr>
            <a:endParaRPr lang="en-US" sz="2400" dirty="0" smtClean="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en-US" b="1">
                <a:latin typeface="Arial" charset="0"/>
              </a:rPr>
              <a:t>Hearing Loss</a:t>
            </a:r>
          </a:p>
        </p:txBody>
      </p:sp>
      <p:sp>
        <p:nvSpPr>
          <p:cNvPr id="19459" name="Rectangle 3"/>
          <p:cNvSpPr>
            <a:spLocks noGrp="1" noChangeArrowheads="1"/>
          </p:cNvSpPr>
          <p:nvPr>
            <p:ph type="body" idx="1"/>
          </p:nvPr>
        </p:nvSpPr>
        <p:spPr/>
        <p:txBody>
          <a:bodyPr/>
          <a:lstStyle/>
          <a:p>
            <a:pPr eaLnBrk="1" hangingPunct="1">
              <a:buFont typeface="Wingdings" charset="0"/>
              <a:buNone/>
              <a:defRPr/>
            </a:pPr>
            <a:endParaRPr lang="en-US" b="1">
              <a:latin typeface="Arial" charset="0"/>
            </a:endParaRPr>
          </a:p>
          <a:p>
            <a:pPr eaLnBrk="1" hangingPunct="1">
              <a:defRPr/>
            </a:pPr>
            <a:r>
              <a:rPr lang="en-US" sz="2400">
                <a:latin typeface="Arial" charset="0"/>
              </a:rPr>
              <a:t>Normal hearing </a:t>
            </a:r>
          </a:p>
          <a:p>
            <a:pPr lvl="1" eaLnBrk="1" hangingPunct="1">
              <a:defRPr/>
            </a:pPr>
            <a:r>
              <a:rPr lang="en-US" sz="2400">
                <a:latin typeface="Arial" charset="0"/>
              </a:rPr>
              <a:t>&lt; 25 db HL (adults) </a:t>
            </a:r>
          </a:p>
          <a:p>
            <a:pPr lvl="1" eaLnBrk="1" hangingPunct="1">
              <a:defRPr/>
            </a:pPr>
            <a:r>
              <a:rPr lang="en-US" sz="2400">
                <a:latin typeface="Arial" charset="0"/>
              </a:rPr>
              <a:t>&lt; 15 db HL (children) </a:t>
            </a:r>
          </a:p>
          <a:p>
            <a:pPr eaLnBrk="1" hangingPunct="1">
              <a:defRPr/>
            </a:pPr>
            <a:r>
              <a:rPr lang="en-US" sz="2400">
                <a:latin typeface="Arial" charset="0"/>
              </a:rPr>
              <a:t>Mild hearing loss = 25-40 db HL </a:t>
            </a:r>
          </a:p>
          <a:p>
            <a:pPr eaLnBrk="1" hangingPunct="1">
              <a:defRPr/>
            </a:pPr>
            <a:r>
              <a:rPr lang="en-US" sz="2400">
                <a:latin typeface="Arial" charset="0"/>
              </a:rPr>
              <a:t>Moderate hearing loss = 41-65 dB Hl </a:t>
            </a:r>
          </a:p>
          <a:p>
            <a:pPr eaLnBrk="1" hangingPunct="1">
              <a:defRPr/>
            </a:pPr>
            <a:r>
              <a:rPr lang="en-US" sz="2400">
                <a:latin typeface="Arial" charset="0"/>
              </a:rPr>
              <a:t>Severe hearing loss = 66-90 db HL </a:t>
            </a:r>
          </a:p>
          <a:p>
            <a:pPr eaLnBrk="1" hangingPunct="1">
              <a:defRPr/>
            </a:pPr>
            <a:r>
              <a:rPr lang="en-US" sz="2400">
                <a:latin typeface="Arial" charset="0"/>
              </a:rPr>
              <a:t>Profound hearing loss = 90+db HL </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defRPr/>
            </a:pPr>
            <a:r>
              <a:rPr lang="en-US" b="1">
                <a:latin typeface="Arial" charset="0"/>
              </a:rPr>
              <a:t>Tuning Fork Tests</a:t>
            </a:r>
          </a:p>
        </p:txBody>
      </p:sp>
      <p:sp>
        <p:nvSpPr>
          <p:cNvPr id="68611" name="Rectangle 3"/>
          <p:cNvSpPr>
            <a:spLocks noGrp="1" noChangeArrowheads="1"/>
          </p:cNvSpPr>
          <p:nvPr>
            <p:ph type="body" idx="1"/>
          </p:nvPr>
        </p:nvSpPr>
        <p:spPr/>
        <p:txBody>
          <a:bodyPr/>
          <a:lstStyle/>
          <a:p>
            <a:pPr eaLnBrk="1" hangingPunct="1">
              <a:lnSpc>
                <a:spcPct val="80000"/>
              </a:lnSpc>
              <a:defRPr/>
            </a:pPr>
            <a:endParaRPr lang="en-US" sz="2000">
              <a:latin typeface="Arial" charset="0"/>
            </a:endParaRPr>
          </a:p>
          <a:p>
            <a:pPr eaLnBrk="1" hangingPunct="1">
              <a:lnSpc>
                <a:spcPct val="80000"/>
              </a:lnSpc>
              <a:defRPr/>
            </a:pPr>
            <a:r>
              <a:rPr lang="en-US" sz="2400">
                <a:latin typeface="Arial" charset="0"/>
              </a:rPr>
              <a:t>The tuning fork used most commonly has a frequency of 512 Hz. The note of the higher frequency forks tends to decay quickly, not allowing sufficient time for the Rinne test to be performed. The lower frequency forks tend to enhance perception by vibration sensation</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1026"/>
          <p:cNvSpPr>
            <a:spLocks noGrp="1" noChangeArrowheads="1"/>
          </p:cNvSpPr>
          <p:nvPr>
            <p:ph type="title"/>
          </p:nvPr>
        </p:nvSpPr>
        <p:spPr/>
        <p:txBody>
          <a:bodyPr/>
          <a:lstStyle/>
          <a:p>
            <a:pPr eaLnBrk="1" hangingPunct="1">
              <a:defRPr/>
            </a:pPr>
            <a:r>
              <a:rPr lang="en-US" b="1">
                <a:latin typeface="Arial" charset="0"/>
              </a:rPr>
              <a:t>Rinne Test</a:t>
            </a:r>
          </a:p>
        </p:txBody>
      </p:sp>
      <p:sp>
        <p:nvSpPr>
          <p:cNvPr id="151555" name="Rectangle 1027"/>
          <p:cNvSpPr>
            <a:spLocks noGrp="1" noChangeArrowheads="1"/>
          </p:cNvSpPr>
          <p:nvPr>
            <p:ph type="body" idx="1"/>
          </p:nvPr>
        </p:nvSpPr>
        <p:spPr/>
        <p:txBody>
          <a:bodyPr/>
          <a:lstStyle/>
          <a:p>
            <a:pPr eaLnBrk="1" hangingPunct="1">
              <a:defRPr/>
            </a:pPr>
            <a:r>
              <a:rPr lang="en-US" sz="2400">
                <a:latin typeface="Arial" charset="0"/>
              </a:rPr>
              <a:t>The tuning fork is struck on a bony prominence.The fork is placed firmly on the mastoid with the observer</a:t>
            </a:r>
            <a:r>
              <a:rPr lang="ja-JP" altLang="en-US" sz="2400">
                <a:latin typeface="Arial" charset="0"/>
              </a:rPr>
              <a:t>’</a:t>
            </a:r>
            <a:r>
              <a:rPr lang="en-US" altLang="ja-JP" sz="2400">
                <a:latin typeface="Arial" charset="0"/>
              </a:rPr>
              <a:t>s hand steadying the head. </a:t>
            </a:r>
          </a:p>
          <a:p>
            <a:pPr eaLnBrk="1" hangingPunct="1">
              <a:lnSpc>
                <a:spcPct val="80000"/>
              </a:lnSpc>
              <a:defRPr/>
            </a:pPr>
            <a:r>
              <a:rPr lang="en-US" sz="2400">
                <a:latin typeface="Arial" charset="0"/>
              </a:rPr>
              <a:t>The patient is asked to indicate when the sound disappears and the fork is then immediately placed erect and in line with the external auditory meatus about 2cm from the orifice. </a:t>
            </a:r>
          </a:p>
          <a:p>
            <a:pPr eaLnBrk="1" hangingPunct="1">
              <a:lnSpc>
                <a:spcPct val="80000"/>
              </a:lnSpc>
              <a:defRPr/>
            </a:pPr>
            <a:r>
              <a:rPr lang="en-US" sz="2400">
                <a:latin typeface="Arial" charset="0"/>
              </a:rPr>
              <a:t>Positive Rinne</a:t>
            </a:r>
            <a:r>
              <a:rPr lang="ja-JP" altLang="en-US" sz="2400">
                <a:latin typeface="Arial" charset="0"/>
              </a:rPr>
              <a:t>’</a:t>
            </a:r>
            <a:r>
              <a:rPr lang="en-US" altLang="ja-JP" sz="2400">
                <a:latin typeface="Arial" charset="0"/>
              </a:rPr>
              <a:t>s test – AC more than BC</a:t>
            </a:r>
          </a:p>
          <a:p>
            <a:pPr eaLnBrk="1" hangingPunct="1">
              <a:lnSpc>
                <a:spcPct val="80000"/>
              </a:lnSpc>
              <a:defRPr/>
            </a:pPr>
            <a:r>
              <a:rPr lang="en-US" sz="2400">
                <a:latin typeface="Arial" charset="0"/>
              </a:rPr>
              <a:t>Negative Rinne</a:t>
            </a:r>
            <a:r>
              <a:rPr lang="ja-JP" altLang="en-US" sz="2400">
                <a:latin typeface="Arial" charset="0"/>
              </a:rPr>
              <a:t>’</a:t>
            </a:r>
            <a:r>
              <a:rPr lang="en-US" altLang="ja-JP" sz="2400">
                <a:latin typeface="Arial" charset="0"/>
              </a:rPr>
              <a:t>s test – BC more than AC</a:t>
            </a:r>
          </a:p>
          <a:p>
            <a:pPr eaLnBrk="1" hangingPunct="1">
              <a:lnSpc>
                <a:spcPct val="80000"/>
              </a:lnSpc>
              <a:defRPr/>
            </a:pPr>
            <a:r>
              <a:rPr lang="en-US" sz="2400">
                <a:latin typeface="Arial" charset="0"/>
              </a:rPr>
              <a:t>A conductive deafness of greater than 25 dB usually gives a negative Rinne test with a 512-Hz fork. </a:t>
            </a:r>
          </a:p>
          <a:p>
            <a:pPr eaLnBrk="1" hangingPunct="1">
              <a:buFont typeface="Wingdings" charset="0"/>
              <a:buNone/>
              <a:defRPr/>
            </a:pPr>
            <a:endParaRPr lang="en-US" sz="240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1026"/>
          <p:cNvSpPr>
            <a:spLocks noGrp="1" noChangeArrowheads="1"/>
          </p:cNvSpPr>
          <p:nvPr>
            <p:ph type="title"/>
          </p:nvPr>
        </p:nvSpPr>
        <p:spPr/>
        <p:txBody>
          <a:bodyPr/>
          <a:lstStyle/>
          <a:p>
            <a:pPr eaLnBrk="1" hangingPunct="1">
              <a:defRPr/>
            </a:pPr>
            <a:r>
              <a:rPr lang="en-US">
                <a:latin typeface="Arial" charset="0"/>
              </a:rPr>
              <a:t>False Negative Rinne</a:t>
            </a:r>
          </a:p>
        </p:txBody>
      </p:sp>
      <p:sp>
        <p:nvSpPr>
          <p:cNvPr id="70659" name="Rectangle 1027"/>
          <p:cNvSpPr>
            <a:spLocks noGrp="1" noChangeArrowheads="1"/>
          </p:cNvSpPr>
          <p:nvPr>
            <p:ph type="body" idx="1"/>
          </p:nvPr>
        </p:nvSpPr>
        <p:spPr/>
        <p:txBody>
          <a:bodyPr/>
          <a:lstStyle/>
          <a:p>
            <a:pPr eaLnBrk="1" hangingPunct="1">
              <a:lnSpc>
                <a:spcPct val="90000"/>
              </a:lnSpc>
              <a:buFont typeface="Wingdings" charset="0"/>
              <a:buNone/>
              <a:defRPr/>
            </a:pPr>
            <a:endParaRPr lang="en-US" sz="2800">
              <a:latin typeface="Arial" charset="0"/>
            </a:endParaRPr>
          </a:p>
          <a:p>
            <a:pPr eaLnBrk="1" hangingPunct="1">
              <a:lnSpc>
                <a:spcPct val="90000"/>
              </a:lnSpc>
              <a:defRPr/>
            </a:pPr>
            <a:r>
              <a:rPr lang="en-US" sz="2400">
                <a:latin typeface="Arial" charset="0"/>
              </a:rPr>
              <a:t>If the patient has no hearing in the test ear, the bone conduction stimulus may be perceived by the contralateral (non-test) ear, although the patient</a:t>
            </a:r>
          </a:p>
          <a:p>
            <a:pPr eaLnBrk="1" hangingPunct="1">
              <a:lnSpc>
                <a:spcPct val="80000"/>
              </a:lnSpc>
              <a:buFont typeface="Wingdings" charset="0"/>
              <a:buNone/>
              <a:defRPr/>
            </a:pPr>
            <a:r>
              <a:rPr lang="en-US" sz="2400">
                <a:latin typeface="Arial" charset="0"/>
              </a:rPr>
              <a:t>	often says that he/she hears it in the test ear. As there is no hearing by air conduction, the test result is labelled Rinne negative suggesting that the deafness is conductive in nature. This mistaken impression of function in a non-functioning ear is called a false negative Rinne. In such cases the diagnosis is given by a combination of the Rinne and the Weber test. In addition, the non-test ear can be masked by a Barany noise box (a clockwork-driven sound generator of about 90dB)..</a:t>
            </a:r>
          </a:p>
          <a:p>
            <a:pPr eaLnBrk="1" hangingPunct="1">
              <a:lnSpc>
                <a:spcPct val="90000"/>
              </a:lnSpc>
              <a:buFont typeface="Wingdings" charset="0"/>
              <a:buNone/>
              <a:defRPr/>
            </a:pPr>
            <a:endParaRPr lang="en-US" sz="2400">
              <a:latin typeface="Arial" charset="0"/>
            </a:endParaRPr>
          </a:p>
          <a:p>
            <a:pPr eaLnBrk="1" hangingPunct="1">
              <a:lnSpc>
                <a:spcPct val="90000"/>
              </a:lnSpc>
              <a:defRPr/>
            </a:pPr>
            <a:endParaRPr lang="en-US" sz="240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026"/>
          <p:cNvSpPr>
            <a:spLocks noGrp="1" noChangeArrowheads="1"/>
          </p:cNvSpPr>
          <p:nvPr>
            <p:ph type="title"/>
          </p:nvPr>
        </p:nvSpPr>
        <p:spPr/>
        <p:txBody>
          <a:bodyPr/>
          <a:lstStyle/>
          <a:p>
            <a:pPr eaLnBrk="1" hangingPunct="1">
              <a:defRPr/>
            </a:pPr>
            <a:r>
              <a:rPr lang="en-US" b="1">
                <a:latin typeface="Arial" charset="0"/>
              </a:rPr>
              <a:t>Weber Test</a:t>
            </a:r>
          </a:p>
        </p:txBody>
      </p:sp>
      <p:sp>
        <p:nvSpPr>
          <p:cNvPr id="72707" name="Rectangle 1027"/>
          <p:cNvSpPr>
            <a:spLocks noGrp="1" noChangeArrowheads="1"/>
          </p:cNvSpPr>
          <p:nvPr>
            <p:ph type="body" idx="1"/>
          </p:nvPr>
        </p:nvSpPr>
        <p:spPr/>
        <p:txBody>
          <a:bodyPr/>
          <a:lstStyle/>
          <a:p>
            <a:pPr eaLnBrk="1" hangingPunct="1">
              <a:lnSpc>
                <a:spcPct val="80000"/>
              </a:lnSpc>
              <a:defRPr/>
            </a:pPr>
            <a:r>
              <a:rPr lang="en-US" sz="2400">
                <a:latin typeface="Arial" charset="0"/>
              </a:rPr>
              <a:t>The tuning fork is struck and the base placed on either the forehead, vertex or upper incisor teeth. The patient is asked where the sound is heard loudest.</a:t>
            </a:r>
          </a:p>
          <a:p>
            <a:pPr eaLnBrk="1" hangingPunct="1">
              <a:lnSpc>
                <a:spcPct val="80000"/>
              </a:lnSpc>
              <a:defRPr/>
            </a:pPr>
            <a:endParaRPr lang="en-US" sz="2400">
              <a:latin typeface="Arial" charset="0"/>
            </a:endParaRPr>
          </a:p>
          <a:p>
            <a:pPr eaLnBrk="1" hangingPunct="1">
              <a:lnSpc>
                <a:spcPct val="80000"/>
              </a:lnSpc>
              <a:defRPr/>
            </a:pPr>
            <a:r>
              <a:rPr lang="en-US" sz="2400">
                <a:latin typeface="Arial" charset="0"/>
              </a:rPr>
              <a:t>Unilateral sensorineural deafness: good ear </a:t>
            </a:r>
          </a:p>
          <a:p>
            <a:pPr eaLnBrk="1" hangingPunct="1">
              <a:lnSpc>
                <a:spcPct val="80000"/>
              </a:lnSpc>
              <a:defRPr/>
            </a:pPr>
            <a:r>
              <a:rPr lang="en-US" sz="2400">
                <a:latin typeface="Arial" charset="0"/>
              </a:rPr>
              <a:t>Conductive deafness :affected ear. </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1026"/>
          <p:cNvSpPr>
            <a:spLocks noGrp="1" noChangeArrowheads="1"/>
          </p:cNvSpPr>
          <p:nvPr>
            <p:ph type="title"/>
          </p:nvPr>
        </p:nvSpPr>
        <p:spPr/>
        <p:txBody>
          <a:bodyPr/>
          <a:lstStyle/>
          <a:p>
            <a:pPr eaLnBrk="1" hangingPunct="1">
              <a:defRPr/>
            </a:pPr>
            <a:r>
              <a:rPr lang="en-US" b="1">
                <a:latin typeface="Arial" charset="0"/>
              </a:rPr>
              <a:t>Modified Schwabach Test</a:t>
            </a:r>
          </a:p>
        </p:txBody>
      </p:sp>
      <p:sp>
        <p:nvSpPr>
          <p:cNvPr id="156675" name="Rectangle 1027"/>
          <p:cNvSpPr>
            <a:spLocks noGrp="1" noChangeArrowheads="1"/>
          </p:cNvSpPr>
          <p:nvPr>
            <p:ph type="body" idx="1"/>
          </p:nvPr>
        </p:nvSpPr>
        <p:spPr/>
        <p:txBody>
          <a:bodyPr/>
          <a:lstStyle/>
          <a:p>
            <a:pPr eaLnBrk="1" hangingPunct="1">
              <a:lnSpc>
                <a:spcPct val="80000"/>
              </a:lnSpc>
              <a:defRPr/>
            </a:pPr>
            <a:endParaRPr lang="en-US" sz="2400">
              <a:latin typeface="Arial" charset="0"/>
            </a:endParaRPr>
          </a:p>
          <a:p>
            <a:pPr eaLnBrk="1" hangingPunct="1">
              <a:lnSpc>
                <a:spcPct val="80000"/>
              </a:lnSpc>
              <a:defRPr/>
            </a:pPr>
            <a:r>
              <a:rPr lang="en-US" sz="2400">
                <a:latin typeface="Arial" charset="0"/>
              </a:rPr>
              <a:t>Compares the bone conduction of the patient with the bone conduction of a normal hearing person.</a:t>
            </a:r>
          </a:p>
          <a:p>
            <a:pPr eaLnBrk="1" hangingPunct="1">
              <a:lnSpc>
                <a:spcPct val="80000"/>
              </a:lnSpc>
              <a:defRPr/>
            </a:pPr>
            <a:r>
              <a:rPr lang="en-US" sz="2400">
                <a:latin typeface="Arial" charset="0"/>
              </a:rPr>
              <a:t> The tuning fork is placed on the patient</a:t>
            </a:r>
            <a:r>
              <a:rPr lang="ja-JP" altLang="en-US" sz="2400">
                <a:latin typeface="Arial" charset="0"/>
              </a:rPr>
              <a:t>’</a:t>
            </a:r>
            <a:r>
              <a:rPr lang="en-US" altLang="ja-JP" sz="2400">
                <a:latin typeface="Arial" charset="0"/>
              </a:rPr>
              <a:t>s mastoid with the meatus blocked and, when the patient no longer hears it, the fork is placed on the normal hearing person</a:t>
            </a:r>
            <a:r>
              <a:rPr lang="ja-JP" altLang="en-US" sz="2400">
                <a:latin typeface="Arial" charset="0"/>
              </a:rPr>
              <a:t>’</a:t>
            </a:r>
            <a:r>
              <a:rPr lang="en-US" altLang="ja-JP" sz="2400">
                <a:latin typeface="Arial" charset="0"/>
              </a:rPr>
              <a:t>s mastoid (usually the examiner</a:t>
            </a:r>
            <a:r>
              <a:rPr lang="ja-JP" altLang="en-US" sz="2400">
                <a:latin typeface="Arial" charset="0"/>
              </a:rPr>
              <a:t>’</a:t>
            </a:r>
            <a:r>
              <a:rPr lang="en-US" altLang="ja-JP" sz="2400">
                <a:latin typeface="Arial" charset="0"/>
              </a:rPr>
              <a:t>s), again with the meatus blocked. If the examiner hears the note, the patient</a:t>
            </a:r>
            <a:r>
              <a:rPr lang="ja-JP" altLang="en-US" sz="2400">
                <a:latin typeface="Arial" charset="0"/>
              </a:rPr>
              <a:t>’</a:t>
            </a:r>
            <a:r>
              <a:rPr lang="en-US" altLang="ja-JP" sz="2400">
                <a:latin typeface="Arial" charset="0"/>
              </a:rPr>
              <a:t>s bone conduction is said to be reduced. </a:t>
            </a:r>
            <a:endParaRPr lang="en-US" sz="240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defRPr/>
            </a:pPr>
            <a:r>
              <a:rPr lang="en-US" b="1">
                <a:latin typeface="Arial" charset="0"/>
              </a:rPr>
              <a:t>Gelle Test</a:t>
            </a:r>
          </a:p>
        </p:txBody>
      </p:sp>
      <p:sp>
        <p:nvSpPr>
          <p:cNvPr id="74755" name="Rectangle 3"/>
          <p:cNvSpPr>
            <a:spLocks noGrp="1" noChangeArrowheads="1"/>
          </p:cNvSpPr>
          <p:nvPr>
            <p:ph type="body" idx="1"/>
          </p:nvPr>
        </p:nvSpPr>
        <p:spPr/>
        <p:txBody>
          <a:bodyPr/>
          <a:lstStyle/>
          <a:p>
            <a:pPr eaLnBrk="1" hangingPunct="1">
              <a:lnSpc>
                <a:spcPct val="80000"/>
              </a:lnSpc>
              <a:defRPr/>
            </a:pPr>
            <a:r>
              <a:rPr lang="en-US" sz="2400">
                <a:latin typeface="Arial" charset="0"/>
              </a:rPr>
              <a:t>The air pressure in the external auditory meatus is altered using a Siegle</a:t>
            </a:r>
            <a:r>
              <a:rPr lang="ja-JP" altLang="en-US" sz="2400">
                <a:latin typeface="Arial" charset="0"/>
              </a:rPr>
              <a:t>’</a:t>
            </a:r>
            <a:r>
              <a:rPr lang="en-US" altLang="ja-JP" sz="2400">
                <a:latin typeface="Arial" charset="0"/>
              </a:rPr>
              <a:t>s speculurn. In the normal individual, or those with a sensorineural loss, increasing the meatal pressure results in a decreased sensation of loudness from a bone- conducted stimulus. No alteration of bone- conduction thresholds indicates fixation of the stapes.</a:t>
            </a:r>
          </a:p>
          <a:p>
            <a:pPr lvl="2" eaLnBrk="1" hangingPunct="1">
              <a:lnSpc>
                <a:spcPct val="80000"/>
              </a:lnSpc>
              <a:defRPr/>
            </a:pPr>
            <a:r>
              <a:rPr lang="en-US" sz="1800">
                <a:latin typeface="Arial" charset="0"/>
              </a:rPr>
              <a:t>Bing test</a:t>
            </a:r>
          </a:p>
          <a:p>
            <a:pPr eaLnBrk="1" hangingPunct="1">
              <a:lnSpc>
                <a:spcPct val="80000"/>
              </a:lnSpc>
              <a:defRPr/>
            </a:pPr>
            <a:r>
              <a:rPr lang="en-US" sz="2400">
                <a:latin typeface="Arial" charset="0"/>
              </a:rPr>
              <a:t>Increased loudness for bone-conducted stimuli, less than 2kHz, occurs in the normal patient or those with a sensorineural loss when the external meatus is occluded without altering meatal pressure. There is no change when a conductive deafness is present.,</a:t>
            </a:r>
          </a:p>
          <a:p>
            <a:pPr eaLnBrk="1" hangingPunct="1">
              <a:lnSpc>
                <a:spcPct val="80000"/>
              </a:lnSpc>
              <a:defRPr/>
            </a:pPr>
            <a:endParaRPr lang="en-US" sz="240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defRPr/>
            </a:pPr>
            <a:r>
              <a:rPr lang="en-US" b="1">
                <a:latin typeface="Arial" charset="0"/>
              </a:rPr>
              <a:t>Anatomy</a:t>
            </a:r>
          </a:p>
        </p:txBody>
      </p:sp>
      <p:sp>
        <p:nvSpPr>
          <p:cNvPr id="38915" name="Rectangle 3"/>
          <p:cNvSpPr>
            <a:spLocks noGrp="1" noChangeArrowheads="1"/>
          </p:cNvSpPr>
          <p:nvPr>
            <p:ph type="body" idx="1"/>
          </p:nvPr>
        </p:nvSpPr>
        <p:spPr/>
        <p:txBody>
          <a:bodyPr/>
          <a:lstStyle/>
          <a:p>
            <a:pPr eaLnBrk="1" hangingPunct="1">
              <a:lnSpc>
                <a:spcPct val="80000"/>
              </a:lnSpc>
              <a:defRPr/>
            </a:pPr>
            <a:r>
              <a:rPr lang="en-US" sz="2400">
                <a:latin typeface="Arial" charset="0"/>
              </a:rPr>
              <a:t>Boundaries of CP angle</a:t>
            </a:r>
          </a:p>
          <a:p>
            <a:pPr eaLnBrk="1" hangingPunct="1">
              <a:lnSpc>
                <a:spcPct val="80000"/>
              </a:lnSpc>
              <a:buFont typeface="Wingdings" charset="0"/>
              <a:buNone/>
              <a:defRPr/>
            </a:pPr>
            <a:r>
              <a:rPr lang="en-US" sz="2400">
                <a:latin typeface="Arial" charset="0"/>
              </a:rPr>
              <a:t>	- Medial </a:t>
            </a:r>
          </a:p>
          <a:p>
            <a:pPr eaLnBrk="1" hangingPunct="1">
              <a:lnSpc>
                <a:spcPct val="80000"/>
              </a:lnSpc>
              <a:buFont typeface="Wingdings" charset="0"/>
              <a:buNone/>
              <a:defRPr/>
            </a:pPr>
            <a:r>
              <a:rPr lang="en-US" sz="2400">
                <a:latin typeface="Arial" charset="0"/>
              </a:rPr>
              <a:t>	- Lateral</a:t>
            </a:r>
          </a:p>
          <a:p>
            <a:pPr eaLnBrk="1" hangingPunct="1">
              <a:lnSpc>
                <a:spcPct val="80000"/>
              </a:lnSpc>
              <a:buFont typeface="Wingdings" charset="0"/>
              <a:buNone/>
              <a:defRPr/>
            </a:pPr>
            <a:r>
              <a:rPr lang="en-US" sz="2400">
                <a:latin typeface="Arial" charset="0"/>
              </a:rPr>
              <a:t>	- Superior</a:t>
            </a:r>
          </a:p>
          <a:p>
            <a:pPr eaLnBrk="1" hangingPunct="1">
              <a:lnSpc>
                <a:spcPct val="80000"/>
              </a:lnSpc>
              <a:buFont typeface="Wingdings" charset="0"/>
              <a:buNone/>
              <a:defRPr/>
            </a:pPr>
            <a:r>
              <a:rPr lang="en-US" sz="2400">
                <a:latin typeface="Arial" charset="0"/>
              </a:rPr>
              <a:t>	- Inferior</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pPr eaLnBrk="1" hangingPunct="1">
              <a:defRPr/>
            </a:pPr>
            <a:r>
              <a:rPr lang="en-US" b="1">
                <a:latin typeface="Arial" charset="0"/>
              </a:rPr>
              <a:t>Bing Test</a:t>
            </a:r>
          </a:p>
        </p:txBody>
      </p:sp>
      <p:sp>
        <p:nvSpPr>
          <p:cNvPr id="157699" name="Rectangle 3"/>
          <p:cNvSpPr>
            <a:spLocks noGrp="1" noChangeArrowheads="1"/>
          </p:cNvSpPr>
          <p:nvPr>
            <p:ph type="body" idx="1"/>
          </p:nvPr>
        </p:nvSpPr>
        <p:spPr/>
        <p:txBody>
          <a:bodyPr/>
          <a:lstStyle/>
          <a:p>
            <a:pPr eaLnBrk="1" hangingPunct="1">
              <a:lnSpc>
                <a:spcPct val="80000"/>
              </a:lnSpc>
              <a:buFont typeface="Wingdings" pitchFamily="2" charset="2"/>
              <a:buChar char="l"/>
              <a:defRPr/>
            </a:pPr>
            <a:r>
              <a:rPr lang="en-US" sz="2400" dirty="0" smtClean="0">
                <a:ea typeface="+mn-ea"/>
                <a:cs typeface="+mn-cs"/>
              </a:rPr>
              <a:t>Increased loudness for bone-conducted stimuli, less than 2kHz, occurs in the normal patient or those with a sensorineural loss when the external meatus is occluded without altering meatal pressure. There is no change when a conductive deafness is present.,</a:t>
            </a:r>
          </a:p>
          <a:p>
            <a:pPr eaLnBrk="1" hangingPunct="1">
              <a:lnSpc>
                <a:spcPct val="80000"/>
              </a:lnSpc>
              <a:buFont typeface="Wingdings" pitchFamily="2" charset="2"/>
              <a:buChar char="l"/>
              <a:defRPr/>
            </a:pPr>
            <a:endParaRPr lang="en-US" sz="2400" dirty="0" smtClean="0">
              <a:ea typeface="+mn-ea"/>
              <a:cs typeface="+mn-cs"/>
            </a:endParaRPr>
          </a:p>
          <a:p>
            <a:pPr eaLnBrk="1" hangingPunct="1">
              <a:buFont typeface="Wingdings" pitchFamily="2" charset="2"/>
              <a:buChar char="l"/>
              <a:defRPr/>
            </a:pPr>
            <a:endParaRPr lang="en-US" sz="2400" dirty="0" smtClean="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1026"/>
          <p:cNvSpPr>
            <a:spLocks noGrp="1" noChangeArrowheads="1"/>
          </p:cNvSpPr>
          <p:nvPr>
            <p:ph type="title"/>
          </p:nvPr>
        </p:nvSpPr>
        <p:spPr/>
        <p:txBody>
          <a:bodyPr/>
          <a:lstStyle/>
          <a:p>
            <a:pPr eaLnBrk="1" hangingPunct="1">
              <a:defRPr/>
            </a:pPr>
            <a:r>
              <a:rPr lang="en-US" b="1">
                <a:latin typeface="Arial" charset="0"/>
              </a:rPr>
              <a:t>Clinical Tests of Balance</a:t>
            </a:r>
          </a:p>
        </p:txBody>
      </p:sp>
      <p:sp>
        <p:nvSpPr>
          <p:cNvPr id="158723" name="Rectangle 1027"/>
          <p:cNvSpPr>
            <a:spLocks noGrp="1" noChangeArrowheads="1"/>
          </p:cNvSpPr>
          <p:nvPr>
            <p:ph type="body" idx="1"/>
          </p:nvPr>
        </p:nvSpPr>
        <p:spPr/>
        <p:txBody>
          <a:bodyPr/>
          <a:lstStyle/>
          <a:p>
            <a:pPr eaLnBrk="1" hangingPunct="1">
              <a:defRPr/>
            </a:pPr>
            <a:r>
              <a:rPr lang="en-US" sz="2400">
                <a:latin typeface="Arial" charset="0"/>
              </a:rPr>
              <a:t>ROMBERG TEST   </a:t>
            </a:r>
          </a:p>
          <a:p>
            <a:pPr eaLnBrk="1" hangingPunct="1">
              <a:defRPr/>
            </a:pPr>
            <a:r>
              <a:rPr lang="en-US" sz="2400">
                <a:latin typeface="Arial" charset="0"/>
              </a:rPr>
              <a:t>UNTERBERGER TEST</a:t>
            </a:r>
          </a:p>
          <a:p>
            <a:pPr eaLnBrk="1" hangingPunct="1">
              <a:defRPr/>
            </a:pPr>
            <a:r>
              <a:rPr lang="en-US" sz="2400">
                <a:latin typeface="Arial" charset="0"/>
              </a:rPr>
              <a:t>GAIT TEST</a:t>
            </a:r>
          </a:p>
          <a:p>
            <a:pPr eaLnBrk="1" hangingPunct="1">
              <a:defRPr/>
            </a:pPr>
            <a:r>
              <a:rPr lang="en-US" sz="2400">
                <a:latin typeface="Arial" charset="0"/>
              </a:rPr>
              <a:t>CALORIC TEST                                                                </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defRPr/>
            </a:pPr>
            <a:r>
              <a:rPr lang="en-US" b="1">
                <a:latin typeface="Arial" charset="0"/>
              </a:rPr>
              <a:t>Caloric Testing</a:t>
            </a:r>
            <a:br>
              <a:rPr lang="en-US" b="1">
                <a:latin typeface="Arial" charset="0"/>
              </a:rPr>
            </a:br>
            <a:endParaRPr lang="en-US" b="1">
              <a:latin typeface="Arial" charset="0"/>
            </a:endParaRPr>
          </a:p>
        </p:txBody>
      </p:sp>
      <p:sp>
        <p:nvSpPr>
          <p:cNvPr id="83971" name="Rectangle 3"/>
          <p:cNvSpPr>
            <a:spLocks noGrp="1" noChangeArrowheads="1"/>
          </p:cNvSpPr>
          <p:nvPr>
            <p:ph type="body" idx="1"/>
          </p:nvPr>
        </p:nvSpPr>
        <p:spPr/>
        <p:txBody>
          <a:bodyPr/>
          <a:lstStyle/>
          <a:p>
            <a:pPr eaLnBrk="1" hangingPunct="1">
              <a:lnSpc>
                <a:spcPct val="80000"/>
              </a:lnSpc>
              <a:defRPr/>
            </a:pPr>
            <a:r>
              <a:rPr lang="en-US" sz="2400">
                <a:latin typeface="Arial" charset="0"/>
              </a:rPr>
              <a:t>The classical Fitzgerald— Halipike bithermal caloric test</a:t>
            </a:r>
          </a:p>
          <a:p>
            <a:pPr eaLnBrk="1" hangingPunct="1">
              <a:lnSpc>
                <a:spcPct val="80000"/>
              </a:lnSpc>
              <a:defRPr/>
            </a:pPr>
            <a:r>
              <a:rPr lang="en-US" sz="2400">
                <a:latin typeface="Arial" charset="0"/>
              </a:rPr>
              <a:t>Supine with the head elevated to an angle of 30° to the horizontal. </a:t>
            </a:r>
          </a:p>
          <a:p>
            <a:pPr eaLnBrk="1" hangingPunct="1">
              <a:lnSpc>
                <a:spcPct val="80000"/>
              </a:lnSpc>
              <a:defRPr/>
            </a:pPr>
            <a:r>
              <a:rPr lang="en-US" sz="2400">
                <a:latin typeface="Arial" charset="0"/>
              </a:rPr>
              <a:t>Lateral semicircular canal into the vertical plane. </a:t>
            </a:r>
          </a:p>
          <a:p>
            <a:pPr eaLnBrk="1" hangingPunct="1">
              <a:lnSpc>
                <a:spcPct val="80000"/>
              </a:lnSpc>
              <a:defRPr/>
            </a:pPr>
            <a:r>
              <a:rPr lang="en-US" sz="2400">
                <a:latin typeface="Arial" charset="0"/>
              </a:rPr>
              <a:t>wax or perforation</a:t>
            </a:r>
          </a:p>
          <a:p>
            <a:pPr eaLnBrk="1" hangingPunct="1">
              <a:lnSpc>
                <a:spcPct val="80000"/>
              </a:lnSpc>
              <a:defRPr/>
            </a:pPr>
            <a:r>
              <a:rPr lang="en-US" sz="2400">
                <a:latin typeface="Arial" charset="0"/>
              </a:rPr>
              <a:t>water at 44 °C and 30 °C (7 °C above and below normal body temperature) for 40 seconds.</a:t>
            </a:r>
          </a:p>
          <a:p>
            <a:pPr eaLnBrk="1" hangingPunct="1">
              <a:lnSpc>
                <a:spcPct val="80000"/>
              </a:lnSpc>
              <a:defRPr/>
            </a:pPr>
            <a:r>
              <a:rPr lang="en-US" sz="2400">
                <a:latin typeface="Arial" charset="0"/>
              </a:rPr>
              <a:t>Volume of water 300 ml.</a:t>
            </a:r>
          </a:p>
          <a:p>
            <a:pPr eaLnBrk="1" hangingPunct="1">
              <a:lnSpc>
                <a:spcPct val="80000"/>
              </a:lnSpc>
              <a:defRPr/>
            </a:pPr>
            <a:r>
              <a:rPr lang="en-US" sz="2400">
                <a:latin typeface="Arial" charset="0"/>
              </a:rPr>
              <a:t> The eyes are observed for Nystagmus with the patient focusing on a near object. The end point of the nystagmus is noted and its duration recorded. Frenzel</a:t>
            </a:r>
            <a:r>
              <a:rPr lang="ja-JP" altLang="en-US" sz="2400">
                <a:latin typeface="Arial" charset="0"/>
              </a:rPr>
              <a:t>’</a:t>
            </a:r>
            <a:r>
              <a:rPr lang="en-US" altLang="ja-JP" sz="2400">
                <a:latin typeface="Arial" charset="0"/>
              </a:rPr>
              <a:t>s glasses are then used to reduce visual fixation and, if the nystagmus reappears, the new end point is noted</a:t>
            </a:r>
            <a:r>
              <a:rPr lang="en-US" altLang="ja-JP" sz="1800">
                <a:latin typeface="Arial" charset="0"/>
              </a:rPr>
              <a:t>.</a:t>
            </a:r>
          </a:p>
          <a:p>
            <a:pPr eaLnBrk="1" hangingPunct="1">
              <a:lnSpc>
                <a:spcPct val="80000"/>
              </a:lnSpc>
              <a:defRPr/>
            </a:pPr>
            <a:endParaRPr lang="en-US" sz="120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pPr eaLnBrk="1" hangingPunct="1">
              <a:defRPr/>
            </a:pPr>
            <a:r>
              <a:rPr lang="en-US" b="1">
                <a:latin typeface="Arial" charset="0"/>
              </a:rPr>
              <a:t>Caloric Test</a:t>
            </a:r>
          </a:p>
        </p:txBody>
      </p:sp>
      <p:sp>
        <p:nvSpPr>
          <p:cNvPr id="159747" name="Rectangle 3"/>
          <p:cNvSpPr>
            <a:spLocks noGrp="1" noChangeArrowheads="1"/>
          </p:cNvSpPr>
          <p:nvPr>
            <p:ph type="body" idx="1"/>
          </p:nvPr>
        </p:nvSpPr>
        <p:spPr/>
        <p:txBody>
          <a:bodyPr/>
          <a:lstStyle/>
          <a:p>
            <a:pPr eaLnBrk="1" hangingPunct="1">
              <a:lnSpc>
                <a:spcPct val="80000"/>
              </a:lnSpc>
              <a:defRPr/>
            </a:pPr>
            <a:r>
              <a:rPr lang="en-US" sz="2400">
                <a:latin typeface="Arial" charset="0"/>
              </a:rPr>
              <a:t>A normal caloric reaction results in nystagmus being visible between 90 and 140 seconds after the onset of irrigation, and prolongation by a further 60 seconds following the reduction of visual fixation .The affected ear is stimulated with warm water, then the contralateral ear is tested first with warm water, then with cold, and the test concluded by cold water irrigation of the affected ear. Between each irrigation a rest period of 7 minutes is allowed.</a:t>
            </a:r>
          </a:p>
          <a:p>
            <a:pPr eaLnBrk="1" hangingPunct="1">
              <a:lnSpc>
                <a:spcPct val="80000"/>
              </a:lnSpc>
              <a:defRPr/>
            </a:pPr>
            <a:r>
              <a:rPr lang="en-US" sz="2400">
                <a:latin typeface="Arial" charset="0"/>
              </a:rPr>
              <a:t>When the nystagmus in one direction is significantly greater after bithermal testing, it is termed </a:t>
            </a:r>
            <a:r>
              <a:rPr lang="ja-JP" altLang="en-US" sz="2400">
                <a:latin typeface="Arial" charset="0"/>
              </a:rPr>
              <a:t>‘</a:t>
            </a:r>
            <a:r>
              <a:rPr lang="en-US" altLang="ja-JP" sz="2400">
                <a:latin typeface="Arial" charset="0"/>
              </a:rPr>
              <a:t>directional</a:t>
            </a:r>
            <a:r>
              <a:rPr lang="en-US" altLang="ja-JP" sz="1400">
                <a:latin typeface="Arial" charset="0"/>
              </a:rPr>
              <a:t> </a:t>
            </a:r>
            <a:r>
              <a:rPr lang="en-US" altLang="ja-JP" sz="2400">
                <a:latin typeface="Arial" charset="0"/>
              </a:rPr>
              <a:t>preponderance</a:t>
            </a:r>
            <a:r>
              <a:rPr lang="ja-JP" altLang="en-US" sz="2400">
                <a:latin typeface="Arial" charset="0"/>
              </a:rPr>
              <a:t>’</a:t>
            </a:r>
            <a:r>
              <a:rPr lang="en-US" altLang="ja-JP" sz="2400">
                <a:latin typeface="Arial" charset="0"/>
              </a:rPr>
              <a:t> (Figure 1.9). </a:t>
            </a:r>
            <a:endParaRPr lang="en-US" sz="240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defRPr/>
            </a:pPr>
            <a:r>
              <a:rPr lang="en-US" b="1">
                <a:latin typeface="Arial" charset="0"/>
              </a:rPr>
              <a:t>Caloric Test</a:t>
            </a:r>
          </a:p>
        </p:txBody>
      </p:sp>
      <p:sp>
        <p:nvSpPr>
          <p:cNvPr id="82947" name="Rectangle 3"/>
          <p:cNvSpPr>
            <a:spLocks noGrp="1" noChangeArrowheads="1"/>
          </p:cNvSpPr>
          <p:nvPr>
            <p:ph type="body" idx="1"/>
          </p:nvPr>
        </p:nvSpPr>
        <p:spPr/>
        <p:txBody>
          <a:bodyPr/>
          <a:lstStyle/>
          <a:p>
            <a:pPr eaLnBrk="1" hangingPunct="1">
              <a:lnSpc>
                <a:spcPct val="80000"/>
              </a:lnSpc>
              <a:defRPr/>
            </a:pPr>
            <a:r>
              <a:rPr lang="en-US" sz="2400">
                <a:latin typeface="Arial" charset="0"/>
              </a:rPr>
              <a:t>Following bithermal caloric stimulation of a paretic labyrinth, nystagmus may be absent or decreased in amplitude and duration. </a:t>
            </a:r>
          </a:p>
          <a:p>
            <a:pPr eaLnBrk="1" hangingPunct="1">
              <a:lnSpc>
                <a:spcPct val="80000"/>
              </a:lnSpc>
              <a:defRPr/>
            </a:pPr>
            <a:r>
              <a:rPr lang="en-US" sz="2400">
                <a:latin typeface="Arial" charset="0"/>
              </a:rPr>
              <a:t>Significant canal paresis in well over 90% of patients with an acoustic neuroma</a:t>
            </a:r>
            <a:r>
              <a:rPr lang="en-US" sz="1800">
                <a:latin typeface="Arial" charset="0"/>
              </a:rPr>
              <a:t>, </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pPr eaLnBrk="1" hangingPunct="1">
              <a:defRPr/>
            </a:pPr>
            <a:r>
              <a:rPr lang="en-US" b="1">
                <a:latin typeface="Arial" charset="0"/>
              </a:rPr>
              <a:t>Audiovestibular Investigation</a:t>
            </a:r>
          </a:p>
        </p:txBody>
      </p:sp>
      <p:sp>
        <p:nvSpPr>
          <p:cNvPr id="115715" name="Rectangle 3"/>
          <p:cNvSpPr>
            <a:spLocks noGrp="1" noChangeArrowheads="1"/>
          </p:cNvSpPr>
          <p:nvPr>
            <p:ph type="body" idx="1"/>
          </p:nvPr>
        </p:nvSpPr>
        <p:spPr/>
        <p:txBody>
          <a:bodyPr/>
          <a:lstStyle/>
          <a:p>
            <a:pPr eaLnBrk="1" hangingPunct="1">
              <a:lnSpc>
                <a:spcPct val="80000"/>
              </a:lnSpc>
              <a:buFont typeface="Wingdings" pitchFamily="2" charset="2"/>
              <a:buChar char="l"/>
              <a:defRPr/>
            </a:pPr>
            <a:r>
              <a:rPr lang="en-US" sz="2800" dirty="0" smtClean="0">
                <a:ea typeface="+mn-ea"/>
                <a:cs typeface="+mn-cs"/>
              </a:rPr>
              <a:t>Pure-tone threshold </a:t>
            </a:r>
          </a:p>
          <a:p>
            <a:pPr eaLnBrk="1" hangingPunct="1">
              <a:lnSpc>
                <a:spcPct val="80000"/>
              </a:lnSpc>
              <a:buFont typeface="Wingdings" pitchFamily="2" charset="2"/>
              <a:buChar char="l"/>
              <a:defRPr/>
            </a:pPr>
            <a:r>
              <a:rPr lang="en-US" sz="2800" dirty="0" smtClean="0">
                <a:ea typeface="+mn-ea"/>
                <a:cs typeface="+mn-cs"/>
              </a:rPr>
              <a:t>Speech discrimination</a:t>
            </a:r>
          </a:p>
          <a:p>
            <a:pPr eaLnBrk="1" hangingPunct="1">
              <a:lnSpc>
                <a:spcPct val="80000"/>
              </a:lnSpc>
              <a:buFont typeface="Wingdings" pitchFamily="2" charset="2"/>
              <a:buChar char="l"/>
              <a:defRPr/>
            </a:pPr>
            <a:r>
              <a:rPr lang="en-US" sz="2800" dirty="0" smtClean="0">
                <a:ea typeface="+mn-ea"/>
                <a:cs typeface="+mn-cs"/>
              </a:rPr>
              <a:t>Stapedius reflex measurement</a:t>
            </a:r>
          </a:p>
          <a:p>
            <a:pPr eaLnBrk="1" hangingPunct="1">
              <a:lnSpc>
                <a:spcPct val="80000"/>
              </a:lnSpc>
              <a:buFont typeface="Wingdings" pitchFamily="2" charset="2"/>
              <a:buChar char="l"/>
              <a:defRPr/>
            </a:pPr>
            <a:r>
              <a:rPr lang="en-US" sz="2800" dirty="0" smtClean="0">
                <a:ea typeface="+mn-ea"/>
                <a:cs typeface="+mn-cs"/>
              </a:rPr>
              <a:t>Brainstem electric response audiometry</a:t>
            </a:r>
          </a:p>
          <a:p>
            <a:pPr eaLnBrk="1" hangingPunct="1">
              <a:lnSpc>
                <a:spcPct val="80000"/>
              </a:lnSpc>
              <a:buFont typeface="Wingdings" pitchFamily="2" charset="2"/>
              <a:buChar char="l"/>
              <a:defRPr/>
            </a:pPr>
            <a:r>
              <a:rPr lang="en-US" sz="2800" dirty="0" smtClean="0">
                <a:ea typeface="+mn-ea"/>
                <a:cs typeface="+mn-cs"/>
              </a:rPr>
              <a:t>Electrocochleography</a:t>
            </a:r>
          </a:p>
          <a:p>
            <a:pPr eaLnBrk="1" hangingPunct="1">
              <a:lnSpc>
                <a:spcPct val="80000"/>
              </a:lnSpc>
              <a:buFont typeface="Wingdings" pitchFamily="2" charset="2"/>
              <a:buChar char="l"/>
              <a:defRPr/>
            </a:pPr>
            <a:r>
              <a:rPr lang="en-US" sz="2800" dirty="0" smtClean="0">
                <a:ea typeface="+mn-ea"/>
                <a:cs typeface="+mn-cs"/>
              </a:rPr>
              <a:t> Loudness recruitment </a:t>
            </a:r>
          </a:p>
          <a:p>
            <a:pPr eaLnBrk="1" hangingPunct="1">
              <a:lnSpc>
                <a:spcPct val="80000"/>
              </a:lnSpc>
              <a:buFont typeface="Wingdings" pitchFamily="2" charset="2"/>
              <a:buChar char="l"/>
              <a:defRPr/>
            </a:pPr>
            <a:r>
              <a:rPr lang="en-US" sz="2800" dirty="0" smtClean="0">
                <a:ea typeface="+mn-ea"/>
                <a:cs typeface="+mn-cs"/>
              </a:rPr>
              <a:t> Auditory adaptation.</a:t>
            </a:r>
          </a:p>
          <a:p>
            <a:pPr eaLnBrk="1" hangingPunct="1">
              <a:lnSpc>
                <a:spcPct val="80000"/>
              </a:lnSpc>
              <a:buFont typeface="Wingdings" pitchFamily="2" charset="2"/>
              <a:buChar char="l"/>
              <a:defRPr/>
            </a:pPr>
            <a:r>
              <a:rPr lang="en-US" sz="2800" dirty="0" smtClean="0">
                <a:ea typeface="+mn-ea"/>
                <a:cs typeface="+mn-cs"/>
              </a:rPr>
              <a:t> Electronystagmography</a:t>
            </a:r>
          </a:p>
          <a:p>
            <a:pPr eaLnBrk="1" hangingPunct="1">
              <a:lnSpc>
                <a:spcPct val="80000"/>
              </a:lnSpc>
              <a:buFont typeface="Wingdings" pitchFamily="2" charset="2"/>
              <a:buNone/>
              <a:defRPr/>
            </a:pPr>
            <a:endParaRPr lang="en-US" sz="2800" dirty="0" smtClean="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r>
              <a:rPr lang="en-US" b="1">
                <a:latin typeface="Arial" charset="0"/>
              </a:rPr>
              <a:t>Pure Tone Audiometry</a:t>
            </a:r>
          </a:p>
        </p:txBody>
      </p:sp>
      <p:sp>
        <p:nvSpPr>
          <p:cNvPr id="11267" name="Rectangle 3"/>
          <p:cNvSpPr>
            <a:spLocks noGrp="1" noChangeArrowheads="1"/>
          </p:cNvSpPr>
          <p:nvPr>
            <p:ph type="body" idx="1"/>
          </p:nvPr>
        </p:nvSpPr>
        <p:spPr/>
        <p:txBody>
          <a:bodyPr/>
          <a:lstStyle/>
          <a:p>
            <a:pPr eaLnBrk="1" hangingPunct="1">
              <a:defRPr/>
            </a:pPr>
            <a:r>
              <a:rPr lang="en-US" sz="2400">
                <a:latin typeface="Arial" charset="0"/>
              </a:rPr>
              <a:t>Behavioral test measure used to determine hearing sensitivity. </a:t>
            </a:r>
          </a:p>
          <a:p>
            <a:pPr eaLnBrk="1" hangingPunct="1">
              <a:defRPr/>
            </a:pPr>
            <a:endParaRPr lang="en-US" sz="2400">
              <a:latin typeface="Arial" charset="0"/>
            </a:endParaRPr>
          </a:p>
          <a:p>
            <a:pPr eaLnBrk="1" hangingPunct="1">
              <a:defRPr/>
            </a:pPr>
            <a:r>
              <a:rPr lang="en-US" sz="2400">
                <a:latin typeface="Arial" charset="0"/>
              </a:rPr>
              <a:t>Involves the peripheral and central auditory systems. indicate the softest sound audible to an individual at least 50% of the time. Hearing sensitivity is plotted on an audiogram, which is a graph displaying intensity as a function of frequency </a:t>
            </a: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en-US" b="1">
                <a:latin typeface="Arial" charset="0"/>
              </a:rPr>
              <a:t>Pure Tone Audiometry</a:t>
            </a:r>
          </a:p>
        </p:txBody>
      </p:sp>
      <p:sp>
        <p:nvSpPr>
          <p:cNvPr id="12291" name="Rectangle 3"/>
          <p:cNvSpPr>
            <a:spLocks noGrp="1" noChangeArrowheads="1"/>
          </p:cNvSpPr>
          <p:nvPr>
            <p:ph type="body" idx="1"/>
          </p:nvPr>
        </p:nvSpPr>
        <p:spPr/>
        <p:txBody>
          <a:bodyPr/>
          <a:lstStyle/>
          <a:p>
            <a:pPr eaLnBrk="1" hangingPunct="1">
              <a:lnSpc>
                <a:spcPct val="80000"/>
              </a:lnSpc>
              <a:defRPr/>
            </a:pPr>
            <a:r>
              <a:rPr lang="en-US" sz="2400">
                <a:latin typeface="Arial" charset="0"/>
              </a:rPr>
              <a:t>Intensity is the level of sound power measured in decibels; loudness is the perceptual correlate of intensity. </a:t>
            </a:r>
          </a:p>
          <a:p>
            <a:pPr eaLnBrk="1" hangingPunct="1">
              <a:lnSpc>
                <a:spcPct val="80000"/>
              </a:lnSpc>
              <a:buFont typeface="Wingdings" charset="0"/>
              <a:buNone/>
              <a:defRPr/>
            </a:pPr>
            <a:r>
              <a:rPr lang="en-US" sz="2400">
                <a:latin typeface="Arial" charset="0"/>
              </a:rPr>
              <a:t/>
            </a:r>
            <a:br>
              <a:rPr lang="en-US" sz="2400">
                <a:latin typeface="Arial" charset="0"/>
              </a:rPr>
            </a:br>
            <a:endParaRPr lang="en-US" sz="2400">
              <a:latin typeface="Arial" charset="0"/>
            </a:endParaRPr>
          </a:p>
          <a:p>
            <a:pPr eaLnBrk="1" hangingPunct="1">
              <a:lnSpc>
                <a:spcPct val="80000"/>
              </a:lnSpc>
              <a:defRPr/>
            </a:pPr>
            <a:r>
              <a:rPr lang="en-US" sz="2400">
                <a:latin typeface="Arial" charset="0"/>
              </a:rPr>
              <a:t>Frequency is cycles per unit of time. Pitch is the perceptual correlate of frequency. Frequency is measured in hertz, which are cycles per second. Usually frequencies of 250-8000 Hz are used in testing because this range represents most of the speech spectrum,. </a:t>
            </a: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n-US" b="1">
                <a:latin typeface="Arial" charset="0"/>
              </a:rPr>
              <a:t>Pure Tone Audiometry</a:t>
            </a:r>
          </a:p>
        </p:txBody>
      </p:sp>
      <p:sp>
        <p:nvSpPr>
          <p:cNvPr id="13315" name="Rectangle 3"/>
          <p:cNvSpPr>
            <a:spLocks noGrp="1" noChangeArrowheads="1"/>
          </p:cNvSpPr>
          <p:nvPr>
            <p:ph type="body" idx="1"/>
          </p:nvPr>
        </p:nvSpPr>
        <p:spPr/>
        <p:txBody>
          <a:bodyPr/>
          <a:lstStyle/>
          <a:p>
            <a:pPr eaLnBrk="1" hangingPunct="1">
              <a:lnSpc>
                <a:spcPct val="80000"/>
              </a:lnSpc>
              <a:defRPr/>
            </a:pPr>
            <a:endParaRPr lang="en-US" sz="2400" b="1">
              <a:latin typeface="Arial" charset="0"/>
            </a:endParaRPr>
          </a:p>
          <a:p>
            <a:pPr eaLnBrk="1" hangingPunct="1">
              <a:lnSpc>
                <a:spcPct val="80000"/>
              </a:lnSpc>
              <a:defRPr/>
            </a:pPr>
            <a:r>
              <a:rPr lang="en-US" sz="2400">
                <a:latin typeface="Arial" charset="0"/>
              </a:rPr>
              <a:t>In pure tone audiometry, hearing is measured at frequencies varying from low pitches (250 Hz) to high pitches (8000 Hz). </a:t>
            </a:r>
          </a:p>
          <a:p>
            <a:pPr eaLnBrk="1" hangingPunct="1">
              <a:lnSpc>
                <a:spcPct val="80000"/>
              </a:lnSpc>
              <a:defRPr/>
            </a:pPr>
            <a:endParaRPr lang="en-US" sz="2400">
              <a:latin typeface="Arial" charset="0"/>
            </a:endParaRPr>
          </a:p>
          <a:p>
            <a:pPr eaLnBrk="1" hangingPunct="1">
              <a:lnSpc>
                <a:spcPct val="80000"/>
              </a:lnSpc>
              <a:defRPr/>
            </a:pPr>
            <a:r>
              <a:rPr lang="en-US" sz="2400">
                <a:latin typeface="Arial" charset="0"/>
              </a:rPr>
              <a:t>A score of 0 is normal. It is possible to have scores less than 0, which indicate better than average hearing</a:t>
            </a:r>
          </a:p>
          <a:p>
            <a:pPr eaLnBrk="1" hangingPunct="1">
              <a:lnSpc>
                <a:spcPct val="80000"/>
              </a:lnSpc>
              <a:defRPr/>
            </a:pPr>
            <a:endParaRPr lang="en-US" sz="2400">
              <a:latin typeface="Arial" charset="0"/>
            </a:endParaRPr>
          </a:p>
          <a:p>
            <a:pPr eaLnBrk="1" hangingPunct="1">
              <a:lnSpc>
                <a:spcPct val="80000"/>
              </a:lnSpc>
              <a:defRPr/>
            </a:pPr>
            <a:r>
              <a:rPr lang="en-US" sz="2400">
                <a:latin typeface="Arial" charset="0"/>
              </a:rPr>
              <a:t> Pure-tone average (PTA) is the average of pure tone hearing thresholds at 500, 1000, and 2000 Hz. </a:t>
            </a: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pPr eaLnBrk="1" hangingPunct="1">
              <a:defRPr/>
            </a:pPr>
            <a:r>
              <a:rPr lang="en-US" b="1">
                <a:latin typeface="Arial" charset="0"/>
              </a:rPr>
              <a:t>Pure Tone Audiometry</a:t>
            </a:r>
          </a:p>
        </p:txBody>
      </p:sp>
      <p:sp>
        <p:nvSpPr>
          <p:cNvPr id="118787" name="Rectangle 3"/>
          <p:cNvSpPr>
            <a:spLocks noGrp="1" noChangeArrowheads="1"/>
          </p:cNvSpPr>
          <p:nvPr>
            <p:ph type="body" idx="1"/>
          </p:nvPr>
        </p:nvSpPr>
        <p:spPr/>
        <p:txBody>
          <a:bodyPr/>
          <a:lstStyle/>
          <a:p>
            <a:pPr eaLnBrk="1" hangingPunct="1">
              <a:defRPr/>
            </a:pPr>
            <a:endParaRPr lang="en-US">
              <a:latin typeface="Arial" charset="0"/>
            </a:endParaRPr>
          </a:p>
          <a:p>
            <a:pPr eaLnBrk="1" hangingPunct="1">
              <a:defRPr/>
            </a:pPr>
            <a:r>
              <a:rPr lang="en-US" sz="2400">
                <a:latin typeface="Arial" charset="0"/>
              </a:rPr>
              <a:t>No characteristic curve for the pure-tone audiogram. Many patients have a high frequency loss, others a flat loss, some a mid-frequency notch</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defRPr/>
            </a:pPr>
            <a:r>
              <a:rPr lang="en-US" b="1">
                <a:latin typeface="Arial" charset="0"/>
              </a:rPr>
              <a:t>Anatomy</a:t>
            </a:r>
          </a:p>
        </p:txBody>
      </p:sp>
      <p:sp>
        <p:nvSpPr>
          <p:cNvPr id="39939" name="Rectangle 3"/>
          <p:cNvSpPr>
            <a:spLocks noGrp="1" noChangeArrowheads="1"/>
          </p:cNvSpPr>
          <p:nvPr>
            <p:ph type="body" idx="1"/>
          </p:nvPr>
        </p:nvSpPr>
        <p:spPr>
          <a:xfrm>
            <a:off x="304800" y="1524000"/>
            <a:ext cx="8229600" cy="4530725"/>
          </a:xfrm>
        </p:spPr>
        <p:txBody>
          <a:bodyPr/>
          <a:lstStyle/>
          <a:p>
            <a:pPr eaLnBrk="1" hangingPunct="1">
              <a:lnSpc>
                <a:spcPct val="80000"/>
              </a:lnSpc>
              <a:buFont typeface="Wingdings" charset="0"/>
              <a:buNone/>
              <a:defRPr/>
            </a:pPr>
            <a:r>
              <a:rPr lang="en-US" sz="2400" b="1" u="sng">
                <a:latin typeface="Arial" charset="0"/>
              </a:rPr>
              <a:t>Internal acoustic meatus</a:t>
            </a:r>
            <a:r>
              <a:rPr lang="en-US" sz="2400" u="sng">
                <a:latin typeface="Arial" charset="0"/>
              </a:rPr>
              <a:t>.</a:t>
            </a:r>
          </a:p>
          <a:p>
            <a:pPr eaLnBrk="1" hangingPunct="1">
              <a:lnSpc>
                <a:spcPct val="80000"/>
              </a:lnSpc>
              <a:buFont typeface="Wingdings" charset="0"/>
              <a:buNone/>
              <a:defRPr/>
            </a:pPr>
            <a:r>
              <a:rPr lang="en-US" sz="2400">
                <a:latin typeface="Arial" charset="0"/>
              </a:rPr>
              <a:t> </a:t>
            </a:r>
          </a:p>
          <a:p>
            <a:pPr eaLnBrk="1" hangingPunct="1">
              <a:lnSpc>
                <a:spcPct val="80000"/>
              </a:lnSpc>
              <a:defRPr/>
            </a:pPr>
            <a:r>
              <a:rPr lang="en-US" sz="2400">
                <a:latin typeface="Arial" charset="0"/>
              </a:rPr>
              <a:t>The lateral wall is divided into superior and inferior halves by the falciform crest. </a:t>
            </a:r>
          </a:p>
          <a:p>
            <a:pPr eaLnBrk="1" hangingPunct="1">
              <a:lnSpc>
                <a:spcPct val="80000"/>
              </a:lnSpc>
              <a:buFont typeface="Wingdings" charset="0"/>
              <a:buNone/>
              <a:defRPr/>
            </a:pPr>
            <a:endParaRPr lang="en-US" sz="2400">
              <a:latin typeface="Arial" charset="0"/>
            </a:endParaRPr>
          </a:p>
          <a:p>
            <a:pPr eaLnBrk="1" hangingPunct="1">
              <a:lnSpc>
                <a:spcPct val="80000"/>
              </a:lnSpc>
              <a:defRPr/>
            </a:pPr>
            <a:r>
              <a:rPr lang="en-US" sz="2400">
                <a:latin typeface="Arial" charset="0"/>
              </a:rPr>
              <a:t>The upper compartment is separated into an anterior area for the facial nerve and a posterior area for the superior vestibular nerve, by a sharp vertical ridge of bone known as </a:t>
            </a:r>
            <a:r>
              <a:rPr lang="ja-JP" altLang="en-US" sz="2400">
                <a:latin typeface="Arial" charset="0"/>
              </a:rPr>
              <a:t>‘</a:t>
            </a:r>
            <a:r>
              <a:rPr lang="en-US" altLang="ja-JP" sz="2400">
                <a:latin typeface="Arial" charset="0"/>
              </a:rPr>
              <a:t>Bill</a:t>
            </a:r>
            <a:r>
              <a:rPr lang="ja-JP" altLang="en-US" sz="2400">
                <a:latin typeface="Arial" charset="0"/>
              </a:rPr>
              <a:t>’</a:t>
            </a:r>
            <a:r>
              <a:rPr lang="en-US" altLang="ja-JP" sz="2400">
                <a:latin typeface="Arial" charset="0"/>
              </a:rPr>
              <a:t>s bar</a:t>
            </a:r>
            <a:r>
              <a:rPr lang="ja-JP" altLang="en-US" sz="2400">
                <a:latin typeface="Arial" charset="0"/>
              </a:rPr>
              <a:t>’</a:t>
            </a:r>
            <a:r>
              <a:rPr lang="en-US" altLang="ja-JP" sz="2400">
                <a:latin typeface="Arial" charset="0"/>
              </a:rPr>
              <a:t> after William House.</a:t>
            </a:r>
          </a:p>
          <a:p>
            <a:pPr eaLnBrk="1" hangingPunct="1">
              <a:lnSpc>
                <a:spcPct val="80000"/>
              </a:lnSpc>
              <a:buFont typeface="Wingdings" charset="0"/>
              <a:buNone/>
              <a:defRPr/>
            </a:pPr>
            <a:endParaRPr lang="en-US" sz="2400">
              <a:latin typeface="Arial" charset="0"/>
            </a:endParaRPr>
          </a:p>
          <a:p>
            <a:pPr eaLnBrk="1" hangingPunct="1">
              <a:lnSpc>
                <a:spcPct val="80000"/>
              </a:lnSpc>
              <a:defRPr/>
            </a:pPr>
            <a:r>
              <a:rPr lang="en-US" sz="2400">
                <a:latin typeface="Arial" charset="0"/>
              </a:rPr>
              <a:t> The lower half comprises two areas, anteriorly the tractus spiralis foraminosus through which the cochlear nerve passes, and posteriorly the  inferior vestibular nerve supplying the saccule. </a:t>
            </a:r>
          </a:p>
          <a:p>
            <a:pPr eaLnBrk="1" hangingPunct="1">
              <a:lnSpc>
                <a:spcPct val="80000"/>
              </a:lnSpc>
              <a:defRPr/>
            </a:pPr>
            <a:endParaRPr lang="en-US" sz="240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pPr eaLnBrk="1" hangingPunct="1">
              <a:defRPr/>
            </a:pPr>
            <a:r>
              <a:rPr lang="en-US" b="1">
                <a:latin typeface="Arial" charset="0"/>
              </a:rPr>
              <a:t>Speech Audiometry</a:t>
            </a:r>
          </a:p>
        </p:txBody>
      </p:sp>
      <p:sp>
        <p:nvSpPr>
          <p:cNvPr id="116739" name="Rectangle 3"/>
          <p:cNvSpPr>
            <a:spLocks noGrp="1" noChangeArrowheads="1"/>
          </p:cNvSpPr>
          <p:nvPr>
            <p:ph type="body" idx="1"/>
          </p:nvPr>
        </p:nvSpPr>
        <p:spPr/>
        <p:txBody>
          <a:bodyPr/>
          <a:lstStyle/>
          <a:p>
            <a:pPr eaLnBrk="1" hangingPunct="1">
              <a:lnSpc>
                <a:spcPct val="80000"/>
              </a:lnSpc>
              <a:buFont typeface="Wingdings" charset="0"/>
              <a:buNone/>
              <a:defRPr/>
            </a:pPr>
            <a:endParaRPr lang="en-US" sz="2000">
              <a:latin typeface="Arial" charset="0"/>
            </a:endParaRPr>
          </a:p>
          <a:p>
            <a:pPr eaLnBrk="1" hangingPunct="1">
              <a:lnSpc>
                <a:spcPct val="80000"/>
              </a:lnSpc>
              <a:defRPr/>
            </a:pPr>
            <a:r>
              <a:rPr lang="en-US" sz="2400">
                <a:latin typeface="Arial" charset="0"/>
              </a:rPr>
              <a:t>The cochlear nerve does not require a large population of intact neurons to transmit relatively simple pure tone messages. Speech, however basic, demands a disproportionately greater number of healthy neurons, capable of coping with the complex coding involved, particularly of temporal patterns. For this reason the typical finding in the patient with a neural lesion is of a speech discrimination score which is much worse than one would expect from consideration of the pure-tone threshold, and worse than in a patient with the same degree of cochlear deafness</a:t>
            </a: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en-US" b="1">
                <a:latin typeface="Arial" charset="0"/>
              </a:rPr>
              <a:t>Speech Audiometry</a:t>
            </a:r>
          </a:p>
        </p:txBody>
      </p:sp>
      <p:sp>
        <p:nvSpPr>
          <p:cNvPr id="20483" name="Rectangle 3"/>
          <p:cNvSpPr>
            <a:spLocks noGrp="1" noChangeArrowheads="1"/>
          </p:cNvSpPr>
          <p:nvPr>
            <p:ph type="body" idx="1"/>
          </p:nvPr>
        </p:nvSpPr>
        <p:spPr/>
        <p:txBody>
          <a:bodyPr/>
          <a:lstStyle/>
          <a:p>
            <a:pPr eaLnBrk="1" hangingPunct="1">
              <a:lnSpc>
                <a:spcPct val="80000"/>
              </a:lnSpc>
              <a:defRPr/>
            </a:pPr>
            <a:r>
              <a:rPr lang="en-US" sz="2400">
                <a:latin typeface="Arial" charset="0"/>
              </a:rPr>
              <a:t>Involves reading a list of words to see if patients can discriminate words. By comparing speech comprehension with anticipated speech comprehension, inferences can be made about central processing and</a:t>
            </a:r>
            <a:r>
              <a:rPr lang="en-US" sz="2400">
                <a:latin typeface="Arial" charset="0"/>
                <a:hlinkClick r:id="rId3"/>
              </a:rPr>
              <a:t> central hearing deficits</a:t>
            </a:r>
            <a:r>
              <a:rPr lang="en-US" sz="2400">
                <a:latin typeface="Arial" charset="0"/>
              </a:rPr>
              <a:t>.</a:t>
            </a:r>
          </a:p>
          <a:p>
            <a:pPr eaLnBrk="1" hangingPunct="1">
              <a:lnSpc>
                <a:spcPct val="80000"/>
              </a:lnSpc>
              <a:defRPr/>
            </a:pPr>
            <a:endParaRPr lang="en-US" sz="2400">
              <a:latin typeface="Arial" charset="0"/>
            </a:endParaRPr>
          </a:p>
          <a:p>
            <a:pPr eaLnBrk="1" hangingPunct="1">
              <a:lnSpc>
                <a:spcPct val="80000"/>
              </a:lnSpc>
              <a:defRPr/>
            </a:pPr>
            <a:r>
              <a:rPr lang="en-US" sz="2400">
                <a:latin typeface="Arial" charset="0"/>
              </a:rPr>
              <a:t>Failure to comprehend less than 90% of the presented words is considered an abnormal result</a:t>
            </a:r>
          </a:p>
          <a:p>
            <a:pPr eaLnBrk="1" hangingPunct="1">
              <a:lnSpc>
                <a:spcPct val="80000"/>
              </a:lnSpc>
              <a:defRPr/>
            </a:pPr>
            <a:endParaRPr lang="en-US" sz="2400">
              <a:latin typeface="Arial" charset="0"/>
            </a:endParaRPr>
          </a:p>
          <a:p>
            <a:pPr eaLnBrk="1" hangingPunct="1">
              <a:lnSpc>
                <a:spcPct val="80000"/>
              </a:lnSpc>
              <a:defRPr/>
            </a:pPr>
            <a:r>
              <a:rPr lang="en-US" sz="2400" i="1">
                <a:latin typeface="Arial" charset="0"/>
              </a:rPr>
              <a:t>Speech reception threshold</a:t>
            </a:r>
            <a:r>
              <a:rPr lang="en-US" sz="2400">
                <a:latin typeface="Arial" charset="0"/>
              </a:rPr>
              <a:t>. the lowest intensity level at which the patient can correctly identify 50% of common two-syllable words such as: </a:t>
            </a:r>
            <a:r>
              <a:rPr lang="en-US" sz="2400" i="1">
                <a:latin typeface="Arial" charset="0"/>
              </a:rPr>
              <a:t>baseball, airplane, mushroom</a:t>
            </a:r>
            <a:r>
              <a:rPr lang="en-US" sz="2400">
                <a:latin typeface="Arial" charset="0"/>
              </a:rPr>
              <a:t>.., the pure tone average or PTA (see above) should match the SRT, within 5 dB, and the speech detection threshold (SDT), within 6-8 dB. </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defRPr/>
            </a:pPr>
            <a:r>
              <a:rPr lang="en-US" b="1">
                <a:latin typeface="Arial" charset="0"/>
              </a:rPr>
              <a:t>Stapedius Reflex Measurement</a:t>
            </a:r>
          </a:p>
        </p:txBody>
      </p:sp>
      <p:sp>
        <p:nvSpPr>
          <p:cNvPr id="88067" name="Rectangle 3"/>
          <p:cNvSpPr>
            <a:spLocks noGrp="1" noChangeArrowheads="1"/>
          </p:cNvSpPr>
          <p:nvPr>
            <p:ph type="body" idx="1"/>
          </p:nvPr>
        </p:nvSpPr>
        <p:spPr/>
        <p:txBody>
          <a:bodyPr/>
          <a:lstStyle/>
          <a:p>
            <a:pPr eaLnBrk="1" hangingPunct="1">
              <a:lnSpc>
                <a:spcPct val="80000"/>
              </a:lnSpc>
              <a:defRPr/>
            </a:pPr>
            <a:r>
              <a:rPr lang="en-US" sz="2400">
                <a:latin typeface="Arial" charset="0"/>
              </a:rPr>
              <a:t>Retro cochlear pathology: the stapedius reflex threshold is elevated above normal levels</a:t>
            </a:r>
          </a:p>
          <a:p>
            <a:pPr eaLnBrk="1" hangingPunct="1">
              <a:lnSpc>
                <a:spcPct val="80000"/>
              </a:lnSpc>
              <a:defRPr/>
            </a:pPr>
            <a:r>
              <a:rPr lang="en-US" sz="2400">
                <a:latin typeface="Arial" charset="0"/>
              </a:rPr>
              <a:t>Cochlear deafness:the threshold is usually normal. </a:t>
            </a:r>
          </a:p>
          <a:p>
            <a:pPr eaLnBrk="1" hangingPunct="1">
              <a:lnSpc>
                <a:spcPct val="80000"/>
              </a:lnSpc>
              <a:defRPr/>
            </a:pPr>
            <a:r>
              <a:rPr lang="en-US" sz="2400">
                <a:latin typeface="Arial" charset="0"/>
              </a:rPr>
              <a:t>Significant elevation is 95 dB HL at 250, 500, 1000, 2000 and 3000 Hz, and 100dB HL at 1500 Hz and for the threshold to be abnormal it must be significantly raised at four out of the six test frequencies (250 Hz—3 kHz). </a:t>
            </a:r>
          </a:p>
          <a:p>
            <a:pPr eaLnBrk="1" hangingPunct="1">
              <a:lnSpc>
                <a:spcPct val="80000"/>
              </a:lnSpc>
              <a:defRPr/>
            </a:pPr>
            <a:r>
              <a:rPr lang="en-US" sz="2400">
                <a:latin typeface="Arial" charset="0"/>
              </a:rPr>
              <a:t>Reflex asymmetry: difference in the reflex threshold between the two ears of more than 15 dB should be regarded as abnormal.</a:t>
            </a:r>
          </a:p>
          <a:p>
            <a:pPr eaLnBrk="1" hangingPunct="1">
              <a:lnSpc>
                <a:spcPct val="80000"/>
              </a:lnSpc>
              <a:defRPr/>
            </a:pPr>
            <a:r>
              <a:rPr lang="en-US" sz="2400">
                <a:latin typeface="Arial" charset="0"/>
              </a:rPr>
              <a:t>In the majority of cases of acoustic neuroma, the elevation of the reflex threshold was greater in the higher than the lower frequencies..</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457200" y="304800"/>
            <a:ext cx="8229600" cy="1139825"/>
          </a:xfrm>
        </p:spPr>
        <p:txBody>
          <a:bodyPr/>
          <a:lstStyle/>
          <a:p>
            <a:pPr eaLnBrk="1" hangingPunct="1">
              <a:defRPr/>
            </a:pPr>
            <a:r>
              <a:rPr lang="en-US" b="1">
                <a:latin typeface="Arial" charset="0"/>
              </a:rPr>
              <a:t>Stapedius Reflex Measurement</a:t>
            </a:r>
          </a:p>
        </p:txBody>
      </p:sp>
      <p:sp>
        <p:nvSpPr>
          <p:cNvPr id="89091" name="Rectangle 3"/>
          <p:cNvSpPr>
            <a:spLocks noGrp="1" noChangeArrowheads="1"/>
          </p:cNvSpPr>
          <p:nvPr>
            <p:ph type="body" idx="1"/>
          </p:nvPr>
        </p:nvSpPr>
        <p:spPr/>
        <p:txBody>
          <a:bodyPr/>
          <a:lstStyle/>
          <a:p>
            <a:pPr eaLnBrk="1" hangingPunct="1">
              <a:lnSpc>
                <a:spcPct val="80000"/>
              </a:lnSpc>
              <a:defRPr/>
            </a:pPr>
            <a:endParaRPr lang="en-US" sz="2000">
              <a:latin typeface="Arial" charset="0"/>
            </a:endParaRPr>
          </a:p>
          <a:p>
            <a:pPr eaLnBrk="1" hangingPunct="1">
              <a:lnSpc>
                <a:spcPct val="80000"/>
              </a:lnSpc>
              <a:defRPr/>
            </a:pPr>
            <a:r>
              <a:rPr lang="en-US" sz="2400">
                <a:latin typeface="Arial" charset="0"/>
              </a:rPr>
              <a:t>Stapedius reflex decay is the decline in amplitude of the reflex on prolonged stimulation, and in individuals with neural pathology the rate at which the decay occurs is increased. Pathological decay is judged to be present if the response amplitude declines by more than 50% in 5 seconds at 500 Hz and at 1 kHz. </a:t>
            </a:r>
          </a:p>
          <a:p>
            <a:pPr eaLnBrk="1" hangingPunct="1">
              <a:lnSpc>
                <a:spcPct val="80000"/>
              </a:lnSpc>
              <a:defRPr/>
            </a:pPr>
            <a:r>
              <a:rPr lang="en-US" sz="2400">
                <a:latin typeface="Arial" charset="0"/>
              </a:rPr>
              <a:t>Abnormal stapedius reflex decay is a more specifically retro cochlear finding than elevation of  the threshold. </a:t>
            </a:r>
          </a:p>
          <a:p>
            <a:pPr eaLnBrk="1" hangingPunct="1">
              <a:lnSpc>
                <a:spcPct val="80000"/>
              </a:lnSpc>
              <a:defRPr/>
            </a:pPr>
            <a:endParaRPr lang="en-US" sz="2400">
              <a:latin typeface="Arial" charset="0"/>
            </a:endParaRPr>
          </a:p>
          <a:p>
            <a:pPr eaLnBrk="1" hangingPunct="1">
              <a:lnSpc>
                <a:spcPct val="80000"/>
              </a:lnSpc>
              <a:defRPr/>
            </a:pPr>
            <a:r>
              <a:rPr lang="en-US" sz="2400">
                <a:latin typeface="Arial" charset="0"/>
              </a:rPr>
              <a:t>                                                                                             an elevated stapedius reflex threshold with normal stapedius reflex decay was a relatively poor indicator of the presence of a lesion in the cerebellopontine angle, whereas abnormal stapedius reflex decay with or even without elevation of the stapedius reflex threshold was highly significant.</a:t>
            </a: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pPr eaLnBrk="1" hangingPunct="1">
              <a:defRPr/>
            </a:pPr>
            <a:r>
              <a:rPr lang="en-US">
                <a:latin typeface="Arial" charset="0"/>
              </a:rPr>
              <a:t>Brainstem Electric Response Audiometry</a:t>
            </a:r>
          </a:p>
        </p:txBody>
      </p:sp>
      <p:sp>
        <p:nvSpPr>
          <p:cNvPr id="90115" name="Rectangle 3"/>
          <p:cNvSpPr>
            <a:spLocks noGrp="1" noChangeArrowheads="1"/>
          </p:cNvSpPr>
          <p:nvPr>
            <p:ph type="body" idx="1"/>
          </p:nvPr>
        </p:nvSpPr>
        <p:spPr/>
        <p:txBody>
          <a:bodyPr/>
          <a:lstStyle/>
          <a:p>
            <a:pPr eaLnBrk="1" hangingPunct="1">
              <a:lnSpc>
                <a:spcPct val="80000"/>
              </a:lnSpc>
              <a:defRPr/>
            </a:pPr>
            <a:endParaRPr lang="en-US" sz="1800">
              <a:latin typeface="Arial" charset="0"/>
            </a:endParaRPr>
          </a:p>
          <a:p>
            <a:pPr eaLnBrk="1" hangingPunct="1">
              <a:lnSpc>
                <a:spcPct val="80000"/>
              </a:lnSpc>
              <a:buFont typeface="Wingdings" charset="0"/>
              <a:buNone/>
              <a:defRPr/>
            </a:pPr>
            <a:endParaRPr lang="en-US" sz="2400">
              <a:latin typeface="Arial" charset="0"/>
            </a:endParaRPr>
          </a:p>
          <a:p>
            <a:pPr eaLnBrk="1" hangingPunct="1">
              <a:lnSpc>
                <a:spcPct val="80000"/>
              </a:lnSpc>
              <a:defRPr/>
            </a:pPr>
            <a:r>
              <a:rPr lang="en-US" sz="2400">
                <a:latin typeface="Arial" charset="0"/>
              </a:rPr>
              <a:t>Within the first 7 milliseconds following acoustic stimulation, a series of five negative deflections appear). Their sites of origin are thought to be as follows:</a:t>
            </a:r>
          </a:p>
          <a:p>
            <a:pPr eaLnBrk="1" hangingPunct="1">
              <a:lnSpc>
                <a:spcPct val="80000"/>
              </a:lnSpc>
              <a:buFont typeface="Wingdings" charset="0"/>
              <a:buNone/>
              <a:defRPr/>
            </a:pPr>
            <a:r>
              <a:rPr lang="en-US" sz="2400">
                <a:latin typeface="Arial" charset="0"/>
              </a:rPr>
              <a:t>             N1 cochlear nerve</a:t>
            </a:r>
          </a:p>
          <a:p>
            <a:pPr eaLnBrk="1" hangingPunct="1">
              <a:lnSpc>
                <a:spcPct val="80000"/>
              </a:lnSpc>
              <a:buFont typeface="Wingdings" charset="0"/>
              <a:buNone/>
              <a:defRPr/>
            </a:pPr>
            <a:r>
              <a:rPr lang="en-US" sz="2400">
                <a:latin typeface="Arial" charset="0"/>
              </a:rPr>
              <a:t>             N2 cochlear nucleus</a:t>
            </a:r>
          </a:p>
          <a:p>
            <a:pPr eaLnBrk="1" hangingPunct="1">
              <a:lnSpc>
                <a:spcPct val="80000"/>
              </a:lnSpc>
              <a:buFont typeface="Wingdings" charset="0"/>
              <a:buNone/>
              <a:defRPr/>
            </a:pPr>
            <a:r>
              <a:rPr lang="en-US" sz="2400">
                <a:latin typeface="Arial" charset="0"/>
              </a:rPr>
              <a:t>             N3 superior olivary complex</a:t>
            </a:r>
          </a:p>
          <a:p>
            <a:pPr eaLnBrk="1" hangingPunct="1">
              <a:lnSpc>
                <a:spcPct val="80000"/>
              </a:lnSpc>
              <a:buFont typeface="Wingdings" charset="0"/>
              <a:buNone/>
              <a:defRPr/>
            </a:pPr>
            <a:r>
              <a:rPr lang="en-US" sz="2400">
                <a:latin typeface="Arial" charset="0"/>
              </a:rPr>
              <a:t>             N4  lateral lemniscus</a:t>
            </a:r>
          </a:p>
          <a:p>
            <a:pPr eaLnBrk="1" hangingPunct="1">
              <a:lnSpc>
                <a:spcPct val="80000"/>
              </a:lnSpc>
              <a:buFont typeface="Wingdings" charset="0"/>
              <a:buNone/>
              <a:defRPr/>
            </a:pPr>
            <a:r>
              <a:rPr lang="en-US" sz="2400">
                <a:latin typeface="Arial" charset="0"/>
              </a:rPr>
              <a:t>             N5  inferior colliculus</a:t>
            </a: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eaLnBrk="1" hangingPunct="1">
              <a:defRPr/>
            </a:pPr>
            <a:r>
              <a:rPr lang="en-US" b="1">
                <a:latin typeface="Arial" charset="0"/>
              </a:rPr>
              <a:t>Brainstem Electric Response Audiometry</a:t>
            </a:r>
          </a:p>
        </p:txBody>
      </p:sp>
      <p:sp>
        <p:nvSpPr>
          <p:cNvPr id="87043" name="Rectangle 3"/>
          <p:cNvSpPr>
            <a:spLocks noGrp="1" noChangeArrowheads="1"/>
          </p:cNvSpPr>
          <p:nvPr>
            <p:ph type="body" idx="1"/>
          </p:nvPr>
        </p:nvSpPr>
        <p:spPr/>
        <p:txBody>
          <a:bodyPr/>
          <a:lstStyle/>
          <a:p>
            <a:pPr eaLnBrk="1" hangingPunct="1">
              <a:lnSpc>
                <a:spcPct val="80000"/>
              </a:lnSpc>
              <a:defRPr/>
            </a:pPr>
            <a:endParaRPr lang="en-US" sz="1800">
              <a:latin typeface="Arial" charset="0"/>
            </a:endParaRPr>
          </a:p>
          <a:p>
            <a:pPr eaLnBrk="1" hangingPunct="1">
              <a:lnSpc>
                <a:spcPct val="80000"/>
              </a:lnSpc>
              <a:defRPr/>
            </a:pPr>
            <a:r>
              <a:rPr lang="en-US" sz="2400">
                <a:latin typeface="Arial" charset="0"/>
              </a:rPr>
              <a:t>Any delay in electrical transmission in the nerve, caused for example by a tumour, would be passed on to all subsequent points in the auditory chain, and would be detectable in latency delays in wave V. which by virtue of its magnitude has proved the most convenient for study. </a:t>
            </a:r>
          </a:p>
          <a:p>
            <a:pPr eaLnBrk="1" hangingPunct="1">
              <a:lnSpc>
                <a:spcPct val="80000"/>
              </a:lnSpc>
              <a:defRPr/>
            </a:pPr>
            <a:r>
              <a:rPr lang="en-US" sz="2400">
                <a:latin typeface="Arial" charset="0"/>
              </a:rPr>
              <a:t>Interaural latency[ITS] difference of wave V is superior to the absolute latency of wave V for the detection of acoustic tumours. Upper limit of normal for ITS, to be 0.2ms </a:t>
            </a:r>
          </a:p>
          <a:p>
            <a:pPr eaLnBrk="1" hangingPunct="1">
              <a:lnSpc>
                <a:spcPct val="80000"/>
              </a:lnSpc>
              <a:defRPr/>
            </a:pPr>
            <a:r>
              <a:rPr lang="en-US" sz="2400">
                <a:latin typeface="Arial" charset="0"/>
              </a:rPr>
              <a:t>The chances of a subject with a normal brainstem electric response having an acoustic neuroma are very slight</a:t>
            </a:r>
          </a:p>
          <a:p>
            <a:pPr eaLnBrk="1" hangingPunct="1">
              <a:lnSpc>
                <a:spcPct val="80000"/>
              </a:lnSpc>
              <a:defRPr/>
            </a:pPr>
            <a:r>
              <a:rPr lang="en-US" sz="2400">
                <a:latin typeface="Arial" charset="0"/>
              </a:rPr>
              <a:t>Single most reliable audio logical screening test for the condition</a:t>
            </a: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pPr eaLnBrk="1" hangingPunct="1">
              <a:defRPr/>
            </a:pPr>
            <a:r>
              <a:rPr lang="en-US" b="1">
                <a:latin typeface="Arial" charset="0"/>
              </a:rPr>
              <a:t>Brainstem Electric Response Audiometry</a:t>
            </a:r>
          </a:p>
        </p:txBody>
      </p:sp>
      <p:sp>
        <p:nvSpPr>
          <p:cNvPr id="162819" name="Rectangle 3"/>
          <p:cNvSpPr>
            <a:spLocks noGrp="1" noChangeArrowheads="1"/>
          </p:cNvSpPr>
          <p:nvPr>
            <p:ph type="body" idx="1"/>
          </p:nvPr>
        </p:nvSpPr>
        <p:spPr/>
        <p:txBody>
          <a:bodyPr/>
          <a:lstStyle/>
          <a:p>
            <a:pPr eaLnBrk="1" hangingPunct="1">
              <a:defRPr/>
            </a:pPr>
            <a:r>
              <a:rPr lang="en-US" sz="2400">
                <a:latin typeface="Arial" charset="0"/>
              </a:rPr>
              <a:t>The normal latency for wave V is between 5 and 5.7 ms.  The interwave period between the wave 1 and wave V  may be used to detect a retrocochlear lesion.</a:t>
            </a:r>
          </a:p>
          <a:p>
            <a:pPr eaLnBrk="1" hangingPunct="1">
              <a:defRPr/>
            </a:pPr>
            <a:r>
              <a:rPr lang="en-US" sz="2400">
                <a:latin typeface="Arial" charset="0"/>
              </a:rPr>
              <a:t>The maximum interaural latency difference between waves 1 and V in the normal population is no more than .2 ms.</a:t>
            </a: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pPr eaLnBrk="1" hangingPunct="1">
              <a:defRPr/>
            </a:pPr>
            <a:r>
              <a:rPr lang="en-US" b="1">
                <a:latin typeface="Arial" charset="0"/>
              </a:rPr>
              <a:t>Electrocochleography</a:t>
            </a:r>
          </a:p>
        </p:txBody>
      </p:sp>
      <p:sp>
        <p:nvSpPr>
          <p:cNvPr id="160771" name="Rectangle 3"/>
          <p:cNvSpPr>
            <a:spLocks noGrp="1" noChangeArrowheads="1"/>
          </p:cNvSpPr>
          <p:nvPr>
            <p:ph type="body" idx="1"/>
          </p:nvPr>
        </p:nvSpPr>
        <p:spPr/>
        <p:txBody>
          <a:bodyPr/>
          <a:lstStyle/>
          <a:p>
            <a:pPr eaLnBrk="1" hangingPunct="1">
              <a:lnSpc>
                <a:spcPct val="80000"/>
              </a:lnSpc>
              <a:buFont typeface="Wingdings" pitchFamily="2" charset="2"/>
              <a:buChar char="l"/>
              <a:defRPr/>
            </a:pPr>
            <a:r>
              <a:rPr lang="en-US" sz="2400" dirty="0" smtClean="0">
                <a:ea typeface="+mn-ea"/>
                <a:cs typeface="+mn-cs"/>
              </a:rPr>
              <a:t>Broadening of the eighth nerve action potential</a:t>
            </a:r>
          </a:p>
          <a:p>
            <a:pPr eaLnBrk="1" hangingPunct="1">
              <a:lnSpc>
                <a:spcPct val="80000"/>
              </a:lnSpc>
              <a:buFont typeface="Wingdings" pitchFamily="2" charset="2"/>
              <a:buChar char="l"/>
              <a:defRPr/>
            </a:pPr>
            <a:endParaRPr lang="en-US" sz="2400" dirty="0" smtClean="0">
              <a:ea typeface="+mn-ea"/>
              <a:cs typeface="+mn-cs"/>
            </a:endParaRPr>
          </a:p>
          <a:p>
            <a:pPr eaLnBrk="1" hangingPunct="1">
              <a:lnSpc>
                <a:spcPct val="80000"/>
              </a:lnSpc>
              <a:buFont typeface="Wingdings" pitchFamily="2" charset="2"/>
              <a:buChar char="l"/>
              <a:defRPr/>
            </a:pPr>
            <a:r>
              <a:rPr lang="en-US" sz="2400" dirty="0" smtClean="0">
                <a:ea typeface="+mn-ea"/>
                <a:cs typeface="+mn-cs"/>
              </a:rPr>
              <a:t>Good preservation of the cochlear microphonic</a:t>
            </a:r>
          </a:p>
          <a:p>
            <a:pPr eaLnBrk="1" hangingPunct="1">
              <a:lnSpc>
                <a:spcPct val="80000"/>
              </a:lnSpc>
              <a:buFont typeface="Wingdings" pitchFamily="2" charset="2"/>
              <a:buChar char="l"/>
              <a:defRPr/>
            </a:pPr>
            <a:endParaRPr lang="en-US" sz="2400" dirty="0" smtClean="0">
              <a:ea typeface="+mn-ea"/>
              <a:cs typeface="+mn-cs"/>
            </a:endParaRPr>
          </a:p>
          <a:p>
            <a:pPr eaLnBrk="1" hangingPunct="1">
              <a:lnSpc>
                <a:spcPct val="80000"/>
              </a:lnSpc>
              <a:buFont typeface="Wingdings" pitchFamily="2" charset="2"/>
              <a:buChar char="l"/>
              <a:defRPr/>
            </a:pPr>
            <a:r>
              <a:rPr lang="en-US" sz="2400" dirty="0" smtClean="0">
                <a:ea typeface="+mn-ea"/>
                <a:cs typeface="+mn-cs"/>
              </a:rPr>
              <a:t>Preservation of the action potential at stimulus intensities that are inaudible to the patient. </a:t>
            </a:r>
          </a:p>
          <a:p>
            <a:pPr eaLnBrk="1" hangingPunct="1">
              <a:buFont typeface="Wingdings" pitchFamily="2" charset="2"/>
              <a:buChar char="l"/>
              <a:defRPr/>
            </a:pPr>
            <a:endParaRPr lang="en-US" sz="2400" dirty="0" smtClean="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eaLnBrk="1" hangingPunct="1">
              <a:defRPr/>
            </a:pPr>
            <a:r>
              <a:rPr lang="en-US" b="1">
                <a:latin typeface="Arial" charset="0"/>
              </a:rPr>
              <a:t>Loudness Recruitment</a:t>
            </a:r>
          </a:p>
        </p:txBody>
      </p:sp>
      <p:sp>
        <p:nvSpPr>
          <p:cNvPr id="101379" name="Rectangle 3"/>
          <p:cNvSpPr>
            <a:spLocks noGrp="1" noChangeArrowheads="1"/>
          </p:cNvSpPr>
          <p:nvPr>
            <p:ph type="body" idx="1"/>
          </p:nvPr>
        </p:nvSpPr>
        <p:spPr>
          <a:xfrm>
            <a:off x="457200" y="1447800"/>
            <a:ext cx="8229600" cy="4525963"/>
          </a:xfrm>
        </p:spPr>
        <p:txBody>
          <a:bodyPr/>
          <a:lstStyle/>
          <a:p>
            <a:pPr eaLnBrk="1" hangingPunct="1">
              <a:lnSpc>
                <a:spcPct val="80000"/>
              </a:lnSpc>
              <a:defRPr/>
            </a:pPr>
            <a:endParaRPr lang="en-US" sz="1200">
              <a:latin typeface="Arial" charset="0"/>
            </a:endParaRPr>
          </a:p>
          <a:p>
            <a:pPr eaLnBrk="1" hangingPunct="1">
              <a:lnSpc>
                <a:spcPct val="80000"/>
              </a:lnSpc>
              <a:defRPr/>
            </a:pPr>
            <a:r>
              <a:rPr lang="en-US" sz="2400">
                <a:latin typeface="Arial" charset="0"/>
              </a:rPr>
              <a:t>Differentiation of neural from cochlear lesions.The phenomenon of </a:t>
            </a:r>
            <a:r>
              <a:rPr lang="ja-JP" altLang="en-US" sz="2400">
                <a:latin typeface="Arial" charset="0"/>
              </a:rPr>
              <a:t>‘</a:t>
            </a:r>
            <a:r>
              <a:rPr lang="en-US" altLang="ja-JP" sz="2400">
                <a:latin typeface="Arial" charset="0"/>
              </a:rPr>
              <a:t>decruitment</a:t>
            </a:r>
            <a:r>
              <a:rPr lang="ja-JP" altLang="en-US" sz="2400">
                <a:latin typeface="Arial" charset="0"/>
              </a:rPr>
              <a:t>’</a:t>
            </a:r>
            <a:r>
              <a:rPr lang="en-US" altLang="ja-JP" sz="2400">
                <a:latin typeface="Arial" charset="0"/>
              </a:rPr>
              <a:t> may be seen in some cases of acoustic neuroma, that is the sensation of loudness grows more slowly in the affected ear than the normal ear.</a:t>
            </a:r>
          </a:p>
          <a:p>
            <a:pPr eaLnBrk="1" hangingPunct="1">
              <a:lnSpc>
                <a:spcPct val="80000"/>
              </a:lnSpc>
              <a:buFont typeface="Wingdings" charset="0"/>
              <a:buNone/>
              <a:defRPr/>
            </a:pPr>
            <a:endParaRPr lang="en-US" sz="2400">
              <a:latin typeface="Arial" charset="0"/>
            </a:endParaRPr>
          </a:p>
          <a:p>
            <a:pPr eaLnBrk="1" hangingPunct="1">
              <a:lnSpc>
                <a:spcPct val="80000"/>
              </a:lnSpc>
              <a:defRPr/>
            </a:pPr>
            <a:r>
              <a:rPr lang="en-US" sz="2400">
                <a:latin typeface="Arial" charset="0"/>
              </a:rPr>
              <a:t>Recruitment, a supposed end-organ phenomenon, is</a:t>
            </a:r>
            <a:r>
              <a:rPr lang="ja-JP" altLang="en-US" sz="2400">
                <a:latin typeface="Arial" charset="0"/>
              </a:rPr>
              <a:t>‘</a:t>
            </a:r>
            <a:r>
              <a:rPr lang="en-US" altLang="ja-JP" sz="2400">
                <a:latin typeface="Arial" charset="0"/>
              </a:rPr>
              <a:t>connected with hair cell changes resulting from occlusion of the cochlear blood supply</a:t>
            </a:r>
            <a:r>
              <a:rPr lang="ja-JP" altLang="en-US" sz="2400">
                <a:latin typeface="Arial" charset="0"/>
              </a:rPr>
              <a:t>’</a:t>
            </a:r>
            <a:r>
              <a:rPr lang="en-US" altLang="ja-JP" sz="2400">
                <a:latin typeface="Arial" charset="0"/>
              </a:rPr>
              <a:t>. The procedure is, if possible, carried out at more than one frequency</a:t>
            </a:r>
            <a:endParaRPr lang="en-US" sz="240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pPr eaLnBrk="1" hangingPunct="1">
              <a:defRPr/>
            </a:pPr>
            <a:r>
              <a:rPr lang="en-US">
                <a:latin typeface="Arial" charset="0"/>
              </a:rPr>
              <a:t>Auditory adaptation</a:t>
            </a:r>
            <a:br>
              <a:rPr lang="en-US">
                <a:latin typeface="Arial" charset="0"/>
              </a:rPr>
            </a:br>
            <a:endParaRPr lang="en-US">
              <a:latin typeface="Arial" charset="0"/>
            </a:endParaRPr>
          </a:p>
        </p:txBody>
      </p:sp>
      <p:sp>
        <p:nvSpPr>
          <p:cNvPr id="109571" name="Rectangle 3"/>
          <p:cNvSpPr>
            <a:spLocks noGrp="1" noChangeArrowheads="1"/>
          </p:cNvSpPr>
          <p:nvPr>
            <p:ph type="body" idx="1"/>
          </p:nvPr>
        </p:nvSpPr>
        <p:spPr>
          <a:xfrm>
            <a:off x="304800" y="1371600"/>
            <a:ext cx="8229600" cy="4525963"/>
          </a:xfrm>
        </p:spPr>
        <p:txBody>
          <a:bodyPr/>
          <a:lstStyle/>
          <a:p>
            <a:pPr eaLnBrk="1" hangingPunct="1">
              <a:lnSpc>
                <a:spcPct val="80000"/>
              </a:lnSpc>
              <a:defRPr/>
            </a:pPr>
            <a:r>
              <a:rPr lang="en-US" sz="2400">
                <a:latin typeface="Arial" charset="0"/>
              </a:rPr>
              <a:t>Sound presented to the ear at a level just greater than threshold, will become inaudible after a short period of time, the length of which has a predictable value in normal ears. In ears with cochlear deafness, the values are similar to those in normal subjects, but with neural pathology, the speed of this adaptation is classically greatly increased. This phenomenon forms the basis of Car hart's tone decay test (1957). </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pPr eaLnBrk="1" hangingPunct="1">
              <a:defRPr/>
            </a:pPr>
            <a:r>
              <a:rPr lang="en-US" b="1">
                <a:latin typeface="Arial" charset="0"/>
              </a:rPr>
              <a:t>Anatomy</a:t>
            </a:r>
          </a:p>
        </p:txBody>
      </p:sp>
      <p:sp>
        <p:nvSpPr>
          <p:cNvPr id="153603" name="Rectangle 3"/>
          <p:cNvSpPr>
            <a:spLocks noGrp="1" noChangeArrowheads="1"/>
          </p:cNvSpPr>
          <p:nvPr>
            <p:ph type="body" idx="1"/>
          </p:nvPr>
        </p:nvSpPr>
        <p:spPr>
          <a:xfrm>
            <a:off x="381000" y="1524000"/>
            <a:ext cx="8229600" cy="4530725"/>
          </a:xfrm>
        </p:spPr>
        <p:txBody>
          <a:bodyPr/>
          <a:lstStyle/>
          <a:p>
            <a:pPr eaLnBrk="1" hangingPunct="1">
              <a:lnSpc>
                <a:spcPct val="90000"/>
              </a:lnSpc>
              <a:defRPr/>
            </a:pPr>
            <a:r>
              <a:rPr lang="en-US" sz="2400">
                <a:latin typeface="Arial" charset="0"/>
              </a:rPr>
              <a:t>Inner ear (labyrinth) </a:t>
            </a:r>
          </a:p>
          <a:p>
            <a:pPr eaLnBrk="1" hangingPunct="1">
              <a:lnSpc>
                <a:spcPct val="90000"/>
              </a:lnSpc>
              <a:buFont typeface="Wingdings" charset="0"/>
              <a:buNone/>
              <a:defRPr/>
            </a:pPr>
            <a:r>
              <a:rPr lang="en-US" sz="2400">
                <a:latin typeface="Arial" charset="0"/>
              </a:rPr>
              <a:t>   - Bony labyrinth : Perilymph</a:t>
            </a:r>
          </a:p>
          <a:p>
            <a:pPr eaLnBrk="1" hangingPunct="1">
              <a:lnSpc>
                <a:spcPct val="90000"/>
              </a:lnSpc>
              <a:buFont typeface="Wingdings" charset="0"/>
              <a:buNone/>
              <a:defRPr/>
            </a:pPr>
            <a:r>
              <a:rPr lang="en-US" sz="2400">
                <a:latin typeface="Arial" charset="0"/>
              </a:rPr>
              <a:t>	- Membranous labyrinth : Endolymph</a:t>
            </a:r>
          </a:p>
          <a:p>
            <a:pPr eaLnBrk="1" hangingPunct="1">
              <a:lnSpc>
                <a:spcPct val="90000"/>
              </a:lnSpc>
              <a:buFont typeface="Wingdings" charset="0"/>
              <a:buNone/>
              <a:defRPr/>
            </a:pPr>
            <a:endParaRPr lang="en-US" sz="2400">
              <a:latin typeface="Arial" charset="0"/>
            </a:endParaRPr>
          </a:p>
          <a:p>
            <a:pPr eaLnBrk="1" hangingPunct="1">
              <a:lnSpc>
                <a:spcPct val="90000"/>
              </a:lnSpc>
              <a:defRPr/>
            </a:pPr>
            <a:r>
              <a:rPr lang="en-US" sz="2400">
                <a:latin typeface="Arial" charset="0"/>
              </a:rPr>
              <a:t>Cochlea</a:t>
            </a:r>
          </a:p>
          <a:p>
            <a:pPr eaLnBrk="1" hangingPunct="1">
              <a:lnSpc>
                <a:spcPct val="90000"/>
              </a:lnSpc>
              <a:buFont typeface="Wingdings" charset="0"/>
              <a:buNone/>
              <a:defRPr/>
            </a:pPr>
            <a:r>
              <a:rPr lang="en-US" sz="2400">
                <a:latin typeface="Arial" charset="0"/>
              </a:rPr>
              <a:t>   - 2 ¾ turns </a:t>
            </a:r>
          </a:p>
          <a:p>
            <a:pPr eaLnBrk="1" hangingPunct="1">
              <a:lnSpc>
                <a:spcPct val="90000"/>
              </a:lnSpc>
              <a:buFont typeface="Wingdings" charset="0"/>
              <a:buNone/>
              <a:defRPr/>
            </a:pPr>
            <a:r>
              <a:rPr lang="en-US" sz="2400">
                <a:latin typeface="Arial" charset="0"/>
              </a:rPr>
              <a:t>   - Scalae</a:t>
            </a:r>
          </a:p>
          <a:p>
            <a:pPr eaLnBrk="1" hangingPunct="1">
              <a:lnSpc>
                <a:spcPct val="90000"/>
              </a:lnSpc>
              <a:buFont typeface="Wingdings" charset="0"/>
              <a:buNone/>
              <a:defRPr/>
            </a:pPr>
            <a:endParaRPr lang="en-US" sz="2400">
              <a:latin typeface="Arial" charset="0"/>
            </a:endParaRPr>
          </a:p>
          <a:p>
            <a:pPr eaLnBrk="1" hangingPunct="1">
              <a:lnSpc>
                <a:spcPct val="90000"/>
              </a:lnSpc>
              <a:defRPr/>
            </a:pPr>
            <a:r>
              <a:rPr lang="en-US" sz="2400">
                <a:latin typeface="Arial" charset="0"/>
              </a:rPr>
              <a:t>Organ of Corti </a:t>
            </a:r>
          </a:p>
          <a:p>
            <a:pPr eaLnBrk="1" hangingPunct="1">
              <a:lnSpc>
                <a:spcPct val="90000"/>
              </a:lnSpc>
              <a:buFont typeface="Wingdings" charset="0"/>
              <a:buNone/>
              <a:defRPr/>
            </a:pPr>
            <a:endParaRPr lang="en-US" sz="2400">
              <a:latin typeface="Arial" charset="0"/>
            </a:endParaRPr>
          </a:p>
          <a:p>
            <a:pPr eaLnBrk="1" hangingPunct="1">
              <a:lnSpc>
                <a:spcPct val="90000"/>
              </a:lnSpc>
              <a:defRPr/>
            </a:pPr>
            <a:r>
              <a:rPr lang="en-US" sz="2400">
                <a:latin typeface="Arial" charset="0"/>
              </a:rPr>
              <a:t>Semi-circular canals</a:t>
            </a: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pPr eaLnBrk="1" hangingPunct="1">
              <a:defRPr/>
            </a:pPr>
            <a:r>
              <a:rPr lang="en-US" b="1">
                <a:latin typeface="Arial" charset="0"/>
              </a:rPr>
              <a:t>Electronystagmography</a:t>
            </a:r>
          </a:p>
        </p:txBody>
      </p:sp>
      <p:sp>
        <p:nvSpPr>
          <p:cNvPr id="161795" name="Rectangle 3"/>
          <p:cNvSpPr>
            <a:spLocks noGrp="1" noChangeArrowheads="1"/>
          </p:cNvSpPr>
          <p:nvPr>
            <p:ph type="body" idx="1"/>
          </p:nvPr>
        </p:nvSpPr>
        <p:spPr/>
        <p:txBody>
          <a:bodyPr/>
          <a:lstStyle/>
          <a:p>
            <a:pPr eaLnBrk="1" hangingPunct="1">
              <a:defRPr/>
            </a:pPr>
            <a:r>
              <a:rPr lang="en-US" sz="2400">
                <a:latin typeface="Arial" charset="0"/>
              </a:rPr>
              <a:t>Examination of eye movements during several maneuvers that elicits inappropriate eye movement or nystagmus</a:t>
            </a:r>
          </a:p>
          <a:p>
            <a:pPr eaLnBrk="1" hangingPunct="1">
              <a:defRPr/>
            </a:pPr>
            <a:r>
              <a:rPr lang="en-US" sz="2400">
                <a:latin typeface="Arial" charset="0"/>
              </a:rPr>
              <a:t>The most useful test in patients having suspected of having an acoustic neuroma is Barany</a:t>
            </a:r>
            <a:r>
              <a:rPr lang="ja-JP" altLang="en-US" sz="2400">
                <a:latin typeface="Arial" charset="0"/>
              </a:rPr>
              <a:t>’</a:t>
            </a:r>
            <a:r>
              <a:rPr lang="en-US" altLang="ja-JP" sz="2400">
                <a:latin typeface="Arial" charset="0"/>
              </a:rPr>
              <a:t>s calorics stimulation test</a:t>
            </a:r>
          </a:p>
          <a:p>
            <a:pPr eaLnBrk="1" hangingPunct="1">
              <a:defRPr/>
            </a:pPr>
            <a:r>
              <a:rPr lang="en-US" sz="2400">
                <a:latin typeface="Arial" charset="0"/>
              </a:rPr>
              <a:t>Small tumors: ipsilateral reduced response</a:t>
            </a:r>
          </a:p>
          <a:p>
            <a:pPr eaLnBrk="1" hangingPunct="1">
              <a:defRPr/>
            </a:pPr>
            <a:r>
              <a:rPr lang="en-US" sz="2400">
                <a:latin typeface="Arial" charset="0"/>
              </a:rPr>
              <a:t>Large tumors: failure of fixation suppression, slowing of opticokinetic nystagmus, saccadic pursuit.</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pPr eaLnBrk="1" hangingPunct="1">
              <a:defRPr/>
            </a:pPr>
            <a:r>
              <a:rPr lang="en-US" b="1">
                <a:latin typeface="Arial" charset="0"/>
              </a:rPr>
              <a:t>Neurophysiology</a:t>
            </a:r>
          </a:p>
        </p:txBody>
      </p:sp>
      <p:sp>
        <p:nvSpPr>
          <p:cNvPr id="154627" name="Rectangle 3"/>
          <p:cNvSpPr>
            <a:spLocks noGrp="1" noChangeArrowheads="1"/>
          </p:cNvSpPr>
          <p:nvPr>
            <p:ph type="body" idx="1"/>
          </p:nvPr>
        </p:nvSpPr>
        <p:spPr/>
        <p:txBody>
          <a:bodyPr/>
          <a:lstStyle/>
          <a:p>
            <a:pPr eaLnBrk="1" hangingPunct="1">
              <a:defRPr/>
            </a:pPr>
            <a:r>
              <a:rPr lang="en-US" sz="2400">
                <a:latin typeface="Arial" charset="0"/>
              </a:rPr>
              <a:t>Auditory pathway</a:t>
            </a:r>
          </a:p>
          <a:p>
            <a:pPr eaLnBrk="1" hangingPunct="1">
              <a:buFont typeface="Wingdings" charset="0"/>
              <a:buNone/>
              <a:defRPr/>
            </a:pPr>
            <a:endParaRPr lang="en-US" sz="2400">
              <a:latin typeface="Arial" charset="0"/>
            </a:endParaRPr>
          </a:p>
          <a:p>
            <a:pPr eaLnBrk="1" hangingPunct="1">
              <a:defRPr/>
            </a:pPr>
            <a:r>
              <a:rPr lang="en-US" sz="2400">
                <a:latin typeface="Arial" charset="0"/>
              </a:rPr>
              <a:t>Hair cells</a:t>
            </a:r>
          </a:p>
          <a:p>
            <a:pPr eaLnBrk="1" hangingPunct="1">
              <a:buFont typeface="Wingdings" charset="0"/>
              <a:buNone/>
              <a:defRPr/>
            </a:pPr>
            <a:endParaRPr lang="en-US" sz="2400">
              <a:latin typeface="Arial" charset="0"/>
            </a:endParaRPr>
          </a:p>
          <a:p>
            <a:pPr eaLnBrk="1" hangingPunct="1">
              <a:defRPr/>
            </a:pPr>
            <a:r>
              <a:rPr lang="en-US" sz="2400">
                <a:latin typeface="Arial" charset="0"/>
              </a:rPr>
              <a:t>Action potentials in auditory nerve fibres</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Grp="1" noChangeArrowheads="1"/>
          </p:cNvSpPr>
          <p:nvPr>
            <p:ph type="title"/>
          </p:nvPr>
        </p:nvSpPr>
        <p:spPr/>
        <p:txBody>
          <a:bodyPr/>
          <a:lstStyle/>
          <a:p>
            <a:pPr eaLnBrk="1" hangingPunct="1">
              <a:defRPr/>
            </a:pPr>
            <a:r>
              <a:rPr lang="en-US" b="1">
                <a:latin typeface="Arial" charset="0"/>
              </a:rPr>
              <a:t>Effects On The Inner Ear</a:t>
            </a:r>
            <a:r>
              <a:rPr lang="en-US">
                <a:latin typeface="Arial" charset="0"/>
              </a:rPr>
              <a:t/>
            </a:r>
            <a:br>
              <a:rPr lang="en-US">
                <a:latin typeface="Arial" charset="0"/>
              </a:rPr>
            </a:br>
            <a:endParaRPr lang="en-US">
              <a:latin typeface="Arial" charset="0"/>
            </a:endParaRPr>
          </a:p>
        </p:txBody>
      </p:sp>
      <p:sp>
        <p:nvSpPr>
          <p:cNvPr id="44035" name="Rectangle 3"/>
          <p:cNvSpPr>
            <a:spLocks noGrp="1" noChangeArrowheads="1"/>
          </p:cNvSpPr>
          <p:nvPr>
            <p:ph type="body" idx="1"/>
          </p:nvPr>
        </p:nvSpPr>
        <p:spPr/>
        <p:txBody>
          <a:bodyPr/>
          <a:lstStyle/>
          <a:p>
            <a:pPr eaLnBrk="1" hangingPunct="1">
              <a:lnSpc>
                <a:spcPct val="90000"/>
              </a:lnSpc>
              <a:defRPr/>
            </a:pPr>
            <a:r>
              <a:rPr lang="en-US" sz="2400">
                <a:latin typeface="Arial" charset="0"/>
              </a:rPr>
              <a:t>Cochlear changes may result from interference with the arterial blood supply of the inner ear from pressure of tumour on branches of the internal auditory artery .</a:t>
            </a:r>
          </a:p>
          <a:p>
            <a:pPr eaLnBrk="1" hangingPunct="1">
              <a:lnSpc>
                <a:spcPct val="90000"/>
              </a:lnSpc>
              <a:buFont typeface="Wingdings" charset="0"/>
              <a:buNone/>
              <a:defRPr/>
            </a:pPr>
            <a:endParaRPr lang="en-US" sz="2400">
              <a:latin typeface="Arial" charset="0"/>
            </a:endParaRPr>
          </a:p>
          <a:p>
            <a:pPr eaLnBrk="1" hangingPunct="1">
              <a:lnSpc>
                <a:spcPct val="90000"/>
              </a:lnSpc>
              <a:defRPr/>
            </a:pPr>
            <a:r>
              <a:rPr lang="en-US" sz="2400">
                <a:latin typeface="Arial" charset="0"/>
              </a:rPr>
              <a:t>Degeneration is more commonly seen in the cochlea than in the otolith organs or in the semicircular canals.</a:t>
            </a:r>
          </a:p>
          <a:p>
            <a:pPr eaLnBrk="1" hangingPunct="1">
              <a:lnSpc>
                <a:spcPct val="90000"/>
              </a:lnSpc>
              <a:buFont typeface="Wingdings" charset="0"/>
              <a:buNone/>
              <a:defRPr/>
            </a:pPr>
            <a:r>
              <a:rPr lang="en-US" sz="2400">
                <a:latin typeface="Arial" charset="0"/>
              </a:rPr>
              <a:t> </a:t>
            </a:r>
          </a:p>
          <a:p>
            <a:pPr eaLnBrk="1" hangingPunct="1">
              <a:lnSpc>
                <a:spcPct val="90000"/>
              </a:lnSpc>
              <a:defRPr/>
            </a:pPr>
            <a:r>
              <a:rPr lang="en-US" sz="2400">
                <a:latin typeface="Arial" charset="0"/>
              </a:rPr>
              <a:t>Atrophy of the organ of Corti, most frequently seen in the basal turn, but occasionally widespread or complete).</a:t>
            </a:r>
          </a:p>
          <a:p>
            <a:pPr eaLnBrk="1" hangingPunct="1">
              <a:lnSpc>
                <a:spcPct val="90000"/>
              </a:lnSpc>
              <a:buFont typeface="Wingdings" charset="0"/>
              <a:buNone/>
              <a:defRPr/>
            </a:pPr>
            <a:endParaRPr lang="en-US" sz="2400">
              <a:latin typeface="Arial" charset="0"/>
            </a:endParaRPr>
          </a:p>
          <a:p>
            <a:pPr eaLnBrk="1" hangingPunct="1">
              <a:lnSpc>
                <a:spcPct val="90000"/>
              </a:lnSpc>
              <a:defRPr/>
            </a:pPr>
            <a:r>
              <a:rPr lang="en-US" sz="2400">
                <a:latin typeface="Arial" charset="0"/>
              </a:rPr>
              <a:t> Vacuolization of the stria vascularis</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defRPr/>
            </a:pPr>
            <a:r>
              <a:rPr lang="en-US" b="1">
                <a:latin typeface="Arial" charset="0"/>
              </a:rPr>
              <a:t>Clinical Presentation</a:t>
            </a:r>
          </a:p>
        </p:txBody>
      </p:sp>
      <p:sp>
        <p:nvSpPr>
          <p:cNvPr id="48131" name="Rectangle 3"/>
          <p:cNvSpPr>
            <a:spLocks noGrp="1" noChangeArrowheads="1"/>
          </p:cNvSpPr>
          <p:nvPr>
            <p:ph type="body" idx="1"/>
          </p:nvPr>
        </p:nvSpPr>
        <p:spPr/>
        <p:txBody>
          <a:bodyPr/>
          <a:lstStyle/>
          <a:p>
            <a:pPr eaLnBrk="1" hangingPunct="1">
              <a:defRPr/>
            </a:pPr>
            <a:endParaRPr lang="en-US">
              <a:latin typeface="Arial" charset="0"/>
            </a:endParaRPr>
          </a:p>
          <a:p>
            <a:pPr eaLnBrk="1" hangingPunct="1">
              <a:defRPr/>
            </a:pPr>
            <a:r>
              <a:rPr lang="en-US" sz="2400">
                <a:latin typeface="Arial" charset="0"/>
              </a:rPr>
              <a:t>Greatest incidence in the fourth, fifth and sixth decades.</a:t>
            </a:r>
          </a:p>
          <a:p>
            <a:pPr eaLnBrk="1" hangingPunct="1">
              <a:defRPr/>
            </a:pPr>
            <a:endParaRPr lang="en-US" sz="2400">
              <a:latin typeface="Arial" charset="0"/>
            </a:endParaRPr>
          </a:p>
          <a:p>
            <a:pPr eaLnBrk="1" hangingPunct="1">
              <a:defRPr/>
            </a:pPr>
            <a:endParaRPr lang="en-US" sz="2400">
              <a:latin typeface="Arial" charset="0"/>
            </a:endParaRPr>
          </a:p>
          <a:p>
            <a:pPr eaLnBrk="1" hangingPunct="1">
              <a:defRPr/>
            </a:pPr>
            <a:r>
              <a:rPr lang="en-US" sz="2400">
                <a:latin typeface="Arial" charset="0"/>
              </a:rPr>
              <a:t>More incidence in females.</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eaLnBrk="1" hangingPunct="1">
              <a:defRPr/>
            </a:pPr>
            <a:r>
              <a:rPr lang="en-US" sz="4000" b="1">
                <a:latin typeface="Arial" charset="0"/>
              </a:rPr>
              <a:t>Otological Stage</a:t>
            </a:r>
            <a:br>
              <a:rPr lang="en-US" sz="4000" b="1">
                <a:latin typeface="Arial" charset="0"/>
              </a:rPr>
            </a:br>
            <a:r>
              <a:rPr lang="en-US" sz="4000" b="1">
                <a:latin typeface="Arial" charset="0"/>
              </a:rPr>
              <a:t>  Deafness And Tinnitus</a:t>
            </a:r>
          </a:p>
        </p:txBody>
      </p:sp>
      <p:sp>
        <p:nvSpPr>
          <p:cNvPr id="111619" name="Rectangle 3"/>
          <p:cNvSpPr>
            <a:spLocks noGrp="1" noChangeArrowheads="1"/>
          </p:cNvSpPr>
          <p:nvPr>
            <p:ph type="body" idx="1"/>
          </p:nvPr>
        </p:nvSpPr>
        <p:spPr/>
        <p:txBody>
          <a:bodyPr/>
          <a:lstStyle/>
          <a:p>
            <a:pPr eaLnBrk="1" hangingPunct="1">
              <a:lnSpc>
                <a:spcPct val="90000"/>
              </a:lnSpc>
              <a:buFont typeface="Wingdings" charset="0"/>
              <a:buNone/>
              <a:defRPr/>
            </a:pPr>
            <a:endParaRPr lang="en-US" sz="2400">
              <a:latin typeface="Arial" charset="0"/>
            </a:endParaRPr>
          </a:p>
          <a:p>
            <a:pPr eaLnBrk="1" hangingPunct="1">
              <a:lnSpc>
                <a:spcPct val="90000"/>
              </a:lnSpc>
              <a:defRPr/>
            </a:pPr>
            <a:r>
              <a:rPr lang="en-US" sz="2400">
                <a:latin typeface="Arial" charset="0"/>
              </a:rPr>
              <a:t>The commonest symptoms are unilateral hearing loss and tinnitus, which occur in over 90% of patients. The deafness is usually gradual in onset and slowly progressive over a period varying from as little as a few months to 20 years or more, but averaging about 2 years </a:t>
            </a:r>
          </a:p>
          <a:p>
            <a:pPr eaLnBrk="1" hangingPunct="1">
              <a:lnSpc>
                <a:spcPct val="90000"/>
              </a:lnSpc>
              <a:defRPr/>
            </a:pPr>
            <a:r>
              <a:rPr lang="en-US" sz="2400">
                <a:latin typeface="Arial" charset="0"/>
              </a:rPr>
              <a:t>The patient may volunteer the information that his ability to discriminate speech seems disproportionately poor, especially when conversing on the telephone. </a:t>
            </a:r>
          </a:p>
          <a:p>
            <a:pPr eaLnBrk="1" hangingPunct="1">
              <a:lnSpc>
                <a:spcPct val="90000"/>
              </a:lnSpc>
              <a:defRPr/>
            </a:pPr>
            <a:r>
              <a:rPr lang="en-US" sz="2400">
                <a:latin typeface="Arial" charset="0"/>
              </a:rPr>
              <a:t>In perhaps 10% of cases the hearing loss is sudden and may be profound, due presumably to a vascular accident to the cochlea. </a:t>
            </a:r>
          </a:p>
          <a:p>
            <a:pPr eaLnBrk="1" hangingPunct="1">
              <a:lnSpc>
                <a:spcPct val="90000"/>
              </a:lnSpc>
              <a:defRPr/>
            </a:pPr>
            <a:endParaRPr lang="en-US" sz="240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defRPr/>
            </a:pPr>
            <a:r>
              <a:rPr lang="en-US" b="1">
                <a:latin typeface="Arial" charset="0"/>
              </a:rPr>
              <a:t>Deafness And Tinnitus</a:t>
            </a:r>
          </a:p>
        </p:txBody>
      </p:sp>
      <p:sp>
        <p:nvSpPr>
          <p:cNvPr id="51203" name="Rectangle 3"/>
          <p:cNvSpPr>
            <a:spLocks noGrp="1" noChangeArrowheads="1"/>
          </p:cNvSpPr>
          <p:nvPr>
            <p:ph type="body" idx="1"/>
          </p:nvPr>
        </p:nvSpPr>
        <p:spPr/>
        <p:txBody>
          <a:bodyPr/>
          <a:lstStyle/>
          <a:p>
            <a:pPr eaLnBrk="1" hangingPunct="1">
              <a:lnSpc>
                <a:spcPct val="80000"/>
              </a:lnSpc>
              <a:buFont typeface="Wingdings" charset="0"/>
              <a:buNone/>
              <a:defRPr/>
            </a:pPr>
            <a:r>
              <a:rPr lang="en-US" sz="2400">
                <a:latin typeface="Arial" charset="0"/>
              </a:rPr>
              <a:t>. </a:t>
            </a:r>
          </a:p>
          <a:p>
            <a:pPr eaLnBrk="1" hangingPunct="1">
              <a:lnSpc>
                <a:spcPct val="80000"/>
              </a:lnSpc>
              <a:defRPr/>
            </a:pPr>
            <a:r>
              <a:rPr lang="en-US" sz="2400">
                <a:latin typeface="Arial" charset="0"/>
              </a:rPr>
              <a:t> Fluctuating low frequency hearing loss </a:t>
            </a:r>
          </a:p>
          <a:p>
            <a:pPr eaLnBrk="1" hangingPunct="1">
              <a:lnSpc>
                <a:spcPct val="80000"/>
              </a:lnSpc>
              <a:buFont typeface="Wingdings" charset="0"/>
              <a:buNone/>
              <a:defRPr/>
            </a:pPr>
            <a:endParaRPr lang="en-US" sz="2400">
              <a:latin typeface="Arial" charset="0"/>
            </a:endParaRPr>
          </a:p>
          <a:p>
            <a:pPr eaLnBrk="1" hangingPunct="1">
              <a:lnSpc>
                <a:spcPct val="80000"/>
              </a:lnSpc>
              <a:defRPr/>
            </a:pPr>
            <a:r>
              <a:rPr lang="en-US" sz="2400">
                <a:latin typeface="Arial" charset="0"/>
              </a:rPr>
              <a:t>Variations in speech discrimination </a:t>
            </a:r>
          </a:p>
          <a:p>
            <a:pPr eaLnBrk="1" hangingPunct="1">
              <a:lnSpc>
                <a:spcPct val="80000"/>
              </a:lnSpc>
              <a:buFont typeface="Wingdings" charset="0"/>
              <a:buNone/>
              <a:defRPr/>
            </a:pPr>
            <a:endParaRPr lang="en-US" sz="2400">
              <a:latin typeface="Arial" charset="0"/>
            </a:endParaRPr>
          </a:p>
          <a:p>
            <a:pPr eaLnBrk="1" hangingPunct="1">
              <a:lnSpc>
                <a:spcPct val="80000"/>
              </a:lnSpc>
              <a:defRPr/>
            </a:pPr>
            <a:r>
              <a:rPr lang="en-US" sz="2400">
                <a:latin typeface="Arial" charset="0"/>
              </a:rPr>
              <a:t>The tinnitus is non-pulsatile, high pitched and ipsilateral to the side of lesion and usually commences at about the same time as, or precedes, the deafness. </a:t>
            </a:r>
          </a:p>
          <a:p>
            <a:pPr eaLnBrk="1" hangingPunct="1">
              <a:lnSpc>
                <a:spcPct val="80000"/>
              </a:lnSpc>
              <a:buFont typeface="Wingdings" charset="0"/>
              <a:buNone/>
              <a:defRPr/>
            </a:pPr>
            <a:endParaRPr lang="en-US" sz="2400">
              <a:latin typeface="Arial" charset="0"/>
            </a:endParaRPr>
          </a:p>
          <a:p>
            <a:pPr eaLnBrk="1" hangingPunct="1">
              <a:lnSpc>
                <a:spcPct val="80000"/>
              </a:lnSpc>
              <a:defRPr/>
            </a:pPr>
            <a:r>
              <a:rPr lang="en-US" sz="2400">
                <a:latin typeface="Arial" charset="0"/>
              </a:rPr>
              <a:t>Mechanism of tinnitus in patients with acoustic neuroma is thought to be the same as that for hearing loss</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Orbit</Template>
  <TotalTime>661</TotalTime>
  <Words>2599</Words>
  <Application>Microsoft Macintosh PowerPoint</Application>
  <PresentationFormat>On-screen Show (4:3)</PresentationFormat>
  <Paragraphs>256</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Orbit</vt:lpstr>
      <vt:lpstr>NEURO-OTOLOGICAL ASPECTS OF CEREBELLOPONTINE ANGLE TUMORS</vt:lpstr>
      <vt:lpstr>Anatomy</vt:lpstr>
      <vt:lpstr>Anatomy</vt:lpstr>
      <vt:lpstr>Anatomy</vt:lpstr>
      <vt:lpstr>Neurophysiology</vt:lpstr>
      <vt:lpstr>Effects On The Inner Ear </vt:lpstr>
      <vt:lpstr>Clinical Presentation</vt:lpstr>
      <vt:lpstr>Otological Stage   Deafness And Tinnitus</vt:lpstr>
      <vt:lpstr>Deafness And Tinnitus</vt:lpstr>
      <vt:lpstr>Otological Stage               Imbalance </vt:lpstr>
      <vt:lpstr>Otological Stage               Imbalance</vt:lpstr>
      <vt:lpstr>Otological Stage                     Facial Nerve Involvement</vt:lpstr>
      <vt:lpstr>Hearing Loss</vt:lpstr>
      <vt:lpstr>Tuning Fork Tests</vt:lpstr>
      <vt:lpstr>Rinne Test</vt:lpstr>
      <vt:lpstr>False Negative Rinne</vt:lpstr>
      <vt:lpstr>Weber Test</vt:lpstr>
      <vt:lpstr>Modified Schwabach Test</vt:lpstr>
      <vt:lpstr>Gelle Test</vt:lpstr>
      <vt:lpstr>Bing Test</vt:lpstr>
      <vt:lpstr>Clinical Tests of Balance</vt:lpstr>
      <vt:lpstr>Caloric Testing </vt:lpstr>
      <vt:lpstr>Caloric Test</vt:lpstr>
      <vt:lpstr>Caloric Test</vt:lpstr>
      <vt:lpstr>Audiovestibular Investigation</vt:lpstr>
      <vt:lpstr>Pure Tone Audiometry</vt:lpstr>
      <vt:lpstr>Pure Tone Audiometry</vt:lpstr>
      <vt:lpstr>Pure Tone Audiometry</vt:lpstr>
      <vt:lpstr>Pure Tone Audiometry</vt:lpstr>
      <vt:lpstr>Speech Audiometry</vt:lpstr>
      <vt:lpstr>Speech Audiometry</vt:lpstr>
      <vt:lpstr>Stapedius Reflex Measurement</vt:lpstr>
      <vt:lpstr>Stapedius Reflex Measurement</vt:lpstr>
      <vt:lpstr>Brainstem Electric Response Audiometry</vt:lpstr>
      <vt:lpstr>Brainstem Electric Response Audiometry</vt:lpstr>
      <vt:lpstr>Brainstem Electric Response Audiometry</vt:lpstr>
      <vt:lpstr>Electrocochleography</vt:lpstr>
      <vt:lpstr>Loudness Recruitment</vt:lpstr>
      <vt:lpstr>Auditory adaptation </vt:lpstr>
      <vt:lpstr>Electronystagmography</vt:lpstr>
    </vt:vector>
  </TitlesOfParts>
  <Company>infoindia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Neurootological aspects of cp angle tumor</dc:title>
  <dc:creator>Rishabh Verma</dc:creator>
  <cp:lastModifiedBy>apple</cp:lastModifiedBy>
  <cp:revision>28</cp:revision>
  <dcterms:created xsi:type="dcterms:W3CDTF">2007-02-06T08:44:17Z</dcterms:created>
  <dcterms:modified xsi:type="dcterms:W3CDTF">2013-12-19T13:09:31Z</dcterms:modified>
</cp:coreProperties>
</file>